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765" r:id="rId2"/>
    <p:sldMasterId id="2147483769" r:id="rId3"/>
  </p:sldMasterIdLst>
  <p:notesMasterIdLst>
    <p:notesMasterId r:id="rId17"/>
  </p:notesMasterIdLst>
  <p:handoutMasterIdLst>
    <p:handoutMasterId r:id="rId18"/>
  </p:handoutMasterIdLst>
  <p:sldIdLst>
    <p:sldId id="514" r:id="rId4"/>
    <p:sldId id="516" r:id="rId5"/>
    <p:sldId id="526" r:id="rId6"/>
    <p:sldId id="540" r:id="rId7"/>
    <p:sldId id="518" r:id="rId8"/>
    <p:sldId id="521" r:id="rId9"/>
    <p:sldId id="506" r:id="rId10"/>
    <p:sldId id="537" r:id="rId11"/>
    <p:sldId id="532" r:id="rId12"/>
    <p:sldId id="533" r:id="rId13"/>
    <p:sldId id="534" r:id="rId14"/>
    <p:sldId id="535" r:id="rId15"/>
    <p:sldId id="536" r:id="rId16"/>
  </p:sldIdLst>
  <p:sldSz cx="9144000" cy="5143500" type="screen16x9"/>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044">
          <p15:clr>
            <a:srgbClr val="A4A3A4"/>
          </p15:clr>
        </p15:guide>
        <p15:guide id="2" pos="417">
          <p15:clr>
            <a:srgbClr val="A4A3A4"/>
          </p15:clr>
        </p15:guide>
      </p15:sldGuideLst>
    </p:ext>
    <p:ext uri="{2D200454-40CA-4A62-9FC3-DE9A4176ACB9}">
      <p15:notesGuideLst xmlns:p15="http://schemas.microsoft.com/office/powerpoint/2012/main" xmlns="">
        <p15:guide id="1" orient="horz" pos="110">
          <p15:clr>
            <a:srgbClr val="A4A3A4"/>
          </p15:clr>
        </p15:guide>
        <p15:guide id="2" pos="4180">
          <p15:clr>
            <a:srgbClr val="A4A3A4"/>
          </p15:clr>
        </p15:guide>
        <p15:guide id="3" pos="18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 Sargent" initials="A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4"/>
    <a:srgbClr val="2E7CA2"/>
    <a:srgbClr val="FFFF66"/>
    <a:srgbClr val="E96C42"/>
    <a:srgbClr val="F16F3B"/>
    <a:srgbClr val="1C7B70"/>
    <a:srgbClr val="AEBF2F"/>
    <a:srgbClr val="00685D"/>
    <a:srgbClr val="51A7BB"/>
    <a:srgbClr val="ADC3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84" autoAdjust="0"/>
    <p:restoredTop sz="85395" autoAdjust="0"/>
  </p:normalViewPr>
  <p:slideViewPr>
    <p:cSldViewPr snapToGrid="0" showGuides="1">
      <p:cViewPr>
        <p:scale>
          <a:sx n="134" d="100"/>
          <a:sy n="134" d="100"/>
        </p:scale>
        <p:origin x="-320" y="-352"/>
      </p:cViewPr>
      <p:guideLst>
        <p:guide orient="horz" pos="1044"/>
        <p:guide pos="417"/>
      </p:guideLst>
    </p:cSldViewPr>
  </p:slid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1962" y="-84"/>
      </p:cViewPr>
      <p:guideLst>
        <p:guide orient="horz" pos="110"/>
        <p:guide pos="4180"/>
        <p:guide pos="188"/>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commentAuthors" Target="commentAuthor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phumphrey:Downloads:SpringProjects2016_Amy_7-6-16.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invertIfNegative val="0"/>
          <c:cat>
            <c:numRef>
              <c:f>'Spring Ecosystem'!$G$19:$G$30</c:f>
              <c:numCache>
                <c:formatCode>mmm\-yy</c:formatCode>
                <c:ptCount val="12"/>
                <c:pt idx="0">
                  <c:v>42200.0</c:v>
                </c:pt>
                <c:pt idx="1">
                  <c:v>42231.0</c:v>
                </c:pt>
                <c:pt idx="2">
                  <c:v>42262.0</c:v>
                </c:pt>
                <c:pt idx="3">
                  <c:v>42292.0</c:v>
                </c:pt>
                <c:pt idx="4">
                  <c:v>42323.0</c:v>
                </c:pt>
                <c:pt idx="5">
                  <c:v>42353.0</c:v>
                </c:pt>
                <c:pt idx="6">
                  <c:v>42385.0</c:v>
                </c:pt>
                <c:pt idx="7">
                  <c:v>42416.0</c:v>
                </c:pt>
                <c:pt idx="8">
                  <c:v>42445.0</c:v>
                </c:pt>
                <c:pt idx="9">
                  <c:v>42476.0</c:v>
                </c:pt>
                <c:pt idx="10">
                  <c:v>42506.0</c:v>
                </c:pt>
                <c:pt idx="11">
                  <c:v>42537.0</c:v>
                </c:pt>
              </c:numCache>
            </c:numRef>
          </c:cat>
          <c:val>
            <c:numRef>
              <c:f>'Spring Ecosystem'!$H$19:$H$30</c:f>
              <c:numCache>
                <c:formatCode>#,##0</c:formatCode>
                <c:ptCount val="12"/>
                <c:pt idx="0">
                  <c:v>1.655895E6</c:v>
                </c:pt>
                <c:pt idx="1">
                  <c:v>1.542452E6</c:v>
                </c:pt>
                <c:pt idx="2">
                  <c:v>1.643563E6</c:v>
                </c:pt>
                <c:pt idx="3">
                  <c:v>1.793745E6</c:v>
                </c:pt>
                <c:pt idx="4">
                  <c:v>1.832588E6</c:v>
                </c:pt>
                <c:pt idx="5">
                  <c:v>2.254349E6</c:v>
                </c:pt>
                <c:pt idx="6">
                  <c:v>2.537203E6</c:v>
                </c:pt>
                <c:pt idx="7">
                  <c:v>3.055816E6</c:v>
                </c:pt>
                <c:pt idx="8">
                  <c:v>3.661254E6</c:v>
                </c:pt>
                <c:pt idx="9">
                  <c:v>3.432E6</c:v>
                </c:pt>
                <c:pt idx="10">
                  <c:v>4.198799E6</c:v>
                </c:pt>
                <c:pt idx="11">
                  <c:v>4.240688E6</c:v>
                </c:pt>
              </c:numCache>
            </c:numRef>
          </c:val>
        </c:ser>
        <c:dLbls>
          <c:showLegendKey val="0"/>
          <c:showVal val="0"/>
          <c:showCatName val="0"/>
          <c:showSerName val="0"/>
          <c:showPercent val="0"/>
          <c:showBubbleSize val="0"/>
        </c:dLbls>
        <c:gapWidth val="150"/>
        <c:shape val="box"/>
        <c:axId val="-2103695272"/>
        <c:axId val="-2104311864"/>
        <c:axId val="0"/>
      </c:bar3DChart>
      <c:dateAx>
        <c:axId val="-2103695272"/>
        <c:scaling>
          <c:orientation val="minMax"/>
        </c:scaling>
        <c:delete val="0"/>
        <c:axPos val="b"/>
        <c:numFmt formatCode="mmm\-yy" sourceLinked="1"/>
        <c:majorTickMark val="out"/>
        <c:minorTickMark val="none"/>
        <c:tickLblPos val="nextTo"/>
        <c:crossAx val="-2104311864"/>
        <c:crosses val="autoZero"/>
        <c:auto val="1"/>
        <c:lblOffset val="100"/>
        <c:baseTimeUnit val="months"/>
      </c:dateAx>
      <c:valAx>
        <c:axId val="-2104311864"/>
        <c:scaling>
          <c:orientation val="minMax"/>
        </c:scaling>
        <c:delete val="0"/>
        <c:axPos val="l"/>
        <c:majorGridlines/>
        <c:numFmt formatCode="#,##0" sourceLinked="1"/>
        <c:majorTickMark val="out"/>
        <c:minorTickMark val="none"/>
        <c:tickLblPos val="nextTo"/>
        <c:crossAx val="-2103695272"/>
        <c:crosses val="autoZero"/>
        <c:crossBetween val="between"/>
      </c:valAx>
    </c:plotArea>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6" name="TextBox 5"/>
          <p:cNvSpPr txBox="1"/>
          <p:nvPr/>
        </p:nvSpPr>
        <p:spPr>
          <a:xfrm>
            <a:off x="298450" y="174625"/>
            <a:ext cx="6337300" cy="369332"/>
          </a:xfrm>
          <a:prstGeom prst="rect">
            <a:avLst/>
          </a:prstGeom>
          <a:noFill/>
        </p:spPr>
        <p:txBody>
          <a:bodyPr wrap="square" lIns="0" tIns="0" rIns="18288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30646210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28775" y="692150"/>
            <a:ext cx="3733800" cy="21002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98450" y="2997200"/>
            <a:ext cx="6337300" cy="58420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7" name="TextBox 6"/>
          <p:cNvSpPr txBox="1"/>
          <p:nvPr/>
        </p:nvSpPr>
        <p:spPr>
          <a:xfrm>
            <a:off x="298450" y="174625"/>
            <a:ext cx="6337300" cy="369332"/>
          </a:xfrm>
          <a:prstGeom prst="rect">
            <a:avLst/>
          </a:prstGeom>
          <a:noFill/>
        </p:spPr>
        <p:txBody>
          <a:bodyPr wrap="square" lIns="0" tIns="0" rIns="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495027960"/>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1200"/>
      </a:spcBef>
      <a:buFont typeface="Arial" pitchFamily="34" charset="0"/>
      <a:buNone/>
      <a:defRPr sz="1100" kern="1200">
        <a:solidFill>
          <a:schemeClr val="tx1"/>
        </a:solidFill>
        <a:latin typeface="Verdana" pitchFamily="34" charset="0"/>
        <a:ea typeface="+mn-ea"/>
        <a:cs typeface="Arial" pitchFamily="34" charset="0"/>
      </a:defRPr>
    </a:lvl1pPr>
    <a:lvl2pPr marL="400050" indent="-174625" algn="l" defTabSz="914400" rtl="0" eaLnBrk="1" latinLnBrk="0" hangingPunct="1">
      <a:spcBef>
        <a:spcPts val="600"/>
      </a:spcBef>
      <a:buFont typeface="Wingdings" pitchFamily="2" charset="2"/>
      <a:buChar char=""/>
      <a:defRPr sz="1100" kern="1200">
        <a:solidFill>
          <a:schemeClr val="tx1"/>
        </a:solidFill>
        <a:latin typeface="Verdana" pitchFamily="34" charset="0"/>
        <a:ea typeface="+mn-ea"/>
        <a:cs typeface="Arial" pitchFamily="34" charset="0"/>
      </a:defRPr>
    </a:lvl2pPr>
    <a:lvl3pPr marL="576263" indent="-176213"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3pPr>
    <a:lvl4pPr marL="801688" indent="-1746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4pPr>
    <a:lvl5pPr marL="1027113" indent="-2254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13" name="Shape 513"/>
          <p:cNvSpPr>
            <a:spLocks noGrp="1"/>
          </p:cNvSpPr>
          <p:nvPr>
            <p:ph type="body" sz="quarter" idx="1"/>
          </p:nvPr>
        </p:nvSpPr>
        <p:spPr>
          <a:prstGeom prst="rect">
            <a:avLst/>
          </a:prstGeom>
        </p:spPr>
        <p:txBody>
          <a:bodyPr>
            <a:normAutofit/>
          </a:bodyPr>
          <a:lstStyle/>
          <a:p>
            <a:pPr marL="0" indent="0">
              <a:buSzPct val="100000"/>
              <a:buNone/>
              <a:defRPr sz="1800"/>
            </a:pPr>
            <a:endParaRPr sz="2200" dirty="0"/>
          </a:p>
        </p:txBody>
      </p:sp>
    </p:spTree>
    <p:extLst>
      <p:ext uri="{BB962C8B-B14F-4D97-AF65-F5344CB8AC3E}">
        <p14:creationId xmlns:p14="http://schemas.microsoft.com/office/powerpoint/2010/main" val="2458097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p>
          <a:p>
            <a:r>
              <a:rPr lang="en-US" dirty="0"/>
              <a:t>https://</a:t>
            </a:r>
            <a:r>
              <a:rPr lang="en-US" dirty="0" err="1"/>
              <a:t>www.youtube.com</a:t>
            </a:r>
            <a:r>
              <a:rPr lang="en-US" dirty="0"/>
              <a:t>/user/</a:t>
            </a:r>
            <a:r>
              <a:rPr lang="en-US" dirty="0" err="1"/>
              <a:t>SpringSourceDev</a:t>
            </a:r>
            <a:r>
              <a:rPr lang="en-US" dirty="0"/>
              <a:t>/about</a:t>
            </a:r>
          </a:p>
          <a:p>
            <a:r>
              <a:rPr lang="en-US" dirty="0"/>
              <a:t>http://</a:t>
            </a:r>
            <a:r>
              <a:rPr lang="en-US" dirty="0" err="1"/>
              <a:t>www.youtube.com</a:t>
            </a:r>
            <a:r>
              <a:rPr lang="en-US" dirty="0"/>
              <a:t>/user/java/</a:t>
            </a:r>
            <a:r>
              <a:rPr lang="en-US" dirty="0" smtClean="0"/>
              <a:t>about</a:t>
            </a:r>
          </a:p>
          <a:p>
            <a:endParaRPr lang="en-US" dirty="0" smtClean="0"/>
          </a:p>
          <a:p>
            <a:r>
              <a:rPr lang="en-US" dirty="0" smtClean="0"/>
              <a:t>Note:  Java EE YouTube</a:t>
            </a:r>
            <a:r>
              <a:rPr lang="en-US" baseline="0" dirty="0" smtClean="0"/>
              <a:t> channel does not exist</a:t>
            </a:r>
            <a:endParaRPr lang="en-US" dirty="0"/>
          </a:p>
          <a:p>
            <a:endParaRPr lang="en-US" dirty="0"/>
          </a:p>
          <a:p>
            <a:endParaRPr lang="en-US" dirty="0"/>
          </a:p>
        </p:txBody>
      </p:sp>
      <p:sp>
        <p:nvSpPr>
          <p:cNvPr id="4" name="Slide Number Placeholder 3"/>
          <p:cNvSpPr>
            <a:spLocks noGrp="1"/>
          </p:cNvSpPr>
          <p:nvPr>
            <p:ph type="sldNum" sz="quarter" idx="10"/>
          </p:nvPr>
        </p:nvSpPr>
        <p:spPr>
          <a:xfrm>
            <a:off x="3928018" y="8758245"/>
            <a:ext cx="3004610" cy="460379"/>
          </a:xfrm>
          <a:prstGeom prst="rect">
            <a:avLst/>
          </a:prstGeom>
        </p:spPr>
        <p:txBody>
          <a:bodyPr lIns="90718" tIns="45359" rIns="90718" bIns="45359"/>
          <a:lstStyle/>
          <a:p>
            <a:fld id="{76B5E825-D5E4-F44F-A467-6D642F9F0E4E}" type="slidenum">
              <a:rPr lang="en-US" smtClean="0"/>
              <a:pPr/>
              <a:t>11</a:t>
            </a:fld>
            <a:endParaRPr lang="en-US"/>
          </a:p>
        </p:txBody>
      </p:sp>
    </p:spTree>
    <p:extLst>
      <p:ext uri="{BB962C8B-B14F-4D97-AF65-F5344CB8AC3E}">
        <p14:creationId xmlns:p14="http://schemas.microsoft.com/office/powerpoint/2010/main" val="3305668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p>
          <a:p>
            <a:r>
              <a:rPr lang="en-US" dirty="0"/>
              <a:t>http://</a:t>
            </a:r>
            <a:r>
              <a:rPr lang="en-US" dirty="0" err="1"/>
              <a:t>stackoverflow.com</a:t>
            </a:r>
            <a:r>
              <a:rPr lang="en-US" dirty="0"/>
              <a:t>/questions/tagged/spring</a:t>
            </a:r>
          </a:p>
          <a:p>
            <a:r>
              <a:rPr lang="en-US" dirty="0"/>
              <a:t>http://</a:t>
            </a:r>
            <a:r>
              <a:rPr lang="en-US" dirty="0" err="1"/>
              <a:t>stackoverflow.com</a:t>
            </a:r>
            <a:r>
              <a:rPr lang="en-US" dirty="0"/>
              <a:t>/questions/tagged/java-</a:t>
            </a:r>
            <a:r>
              <a:rPr lang="en-US" dirty="0" err="1"/>
              <a:t>ee</a:t>
            </a:r>
            <a:endParaRPr lang="en-US" dirty="0"/>
          </a:p>
          <a:p>
            <a:r>
              <a:rPr lang="en-US" dirty="0" smtClean="0"/>
              <a:t>Mar</a:t>
            </a:r>
            <a:r>
              <a:rPr lang="en-US" baseline="0" dirty="0" smtClean="0"/>
              <a:t>ch</a:t>
            </a:r>
            <a:r>
              <a:rPr lang="en-US" dirty="0" smtClean="0"/>
              <a:t> 2016</a:t>
            </a:r>
            <a:endParaRPr lang="en-US" dirty="0"/>
          </a:p>
          <a:p>
            <a:endParaRPr lang="en-US" dirty="0" smtClean="0"/>
          </a:p>
          <a:p>
            <a:r>
              <a:rPr lang="en-US" dirty="0" smtClean="0"/>
              <a:t>Bonus:</a:t>
            </a:r>
          </a:p>
          <a:p>
            <a:r>
              <a:rPr lang="en-US" baseline="0" dirty="0" smtClean="0"/>
              <a:t>Check out the low interest in Java EE 6/7, the </a:t>
            </a:r>
            <a:r>
              <a:rPr lang="en-US" baseline="0" smtClean="0"/>
              <a:t>current versions:</a:t>
            </a:r>
            <a:endParaRPr lang="en-US" baseline="0" dirty="0" smtClean="0"/>
          </a:p>
          <a:p>
            <a:r>
              <a:rPr lang="en-US" dirty="0" smtClean="0"/>
              <a:t>http://</a:t>
            </a:r>
            <a:r>
              <a:rPr lang="en-US" dirty="0" err="1" smtClean="0"/>
              <a:t>stackoverflow.com</a:t>
            </a:r>
            <a:r>
              <a:rPr lang="en-US" dirty="0" smtClean="0"/>
              <a:t>/questions/tagged/java-ee-6</a:t>
            </a:r>
          </a:p>
          <a:p>
            <a:r>
              <a:rPr lang="en-US" dirty="0" smtClean="0"/>
              <a:t>http://</a:t>
            </a:r>
            <a:r>
              <a:rPr lang="en-US" dirty="0" err="1" smtClean="0"/>
              <a:t>stackoverflow.com</a:t>
            </a:r>
            <a:r>
              <a:rPr lang="en-US" dirty="0" smtClean="0"/>
              <a:t>/questions/tagged/java-ee-7</a:t>
            </a:r>
            <a:endParaRPr lang="en-US" dirty="0"/>
          </a:p>
        </p:txBody>
      </p:sp>
      <p:sp>
        <p:nvSpPr>
          <p:cNvPr id="4" name="Slide Number Placeholder 3"/>
          <p:cNvSpPr>
            <a:spLocks noGrp="1"/>
          </p:cNvSpPr>
          <p:nvPr>
            <p:ph type="sldNum" sz="quarter" idx="10"/>
          </p:nvPr>
        </p:nvSpPr>
        <p:spPr>
          <a:xfrm>
            <a:off x="3928018" y="8758245"/>
            <a:ext cx="3004610" cy="460379"/>
          </a:xfrm>
          <a:prstGeom prst="rect">
            <a:avLst/>
          </a:prstGeom>
        </p:spPr>
        <p:txBody>
          <a:bodyPr lIns="90718" tIns="45359" rIns="90718" bIns="45359"/>
          <a:lstStyle/>
          <a:p>
            <a:fld id="{76B5E825-D5E4-F44F-A467-6D642F9F0E4E}" type="slidenum">
              <a:rPr lang="en-US" smtClean="0"/>
              <a:pPr/>
              <a:t>12</a:t>
            </a:fld>
            <a:endParaRPr lang="en-US"/>
          </a:p>
        </p:txBody>
      </p:sp>
    </p:spTree>
    <p:extLst>
      <p:ext uri="{BB962C8B-B14F-4D97-AF65-F5344CB8AC3E}">
        <p14:creationId xmlns:p14="http://schemas.microsoft.com/office/powerpoint/2010/main" val="3305668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p>
          <a:p>
            <a:r>
              <a:rPr lang="en-US" dirty="0" err="1" smtClean="0"/>
              <a:t>twitter.com</a:t>
            </a:r>
            <a:r>
              <a:rPr lang="en-US" dirty="0" smtClean="0"/>
              <a:t>/</a:t>
            </a:r>
            <a:r>
              <a:rPr lang="en-US" dirty="0" err="1" smtClean="0"/>
              <a:t>springcentral</a:t>
            </a:r>
            <a:endParaRPr lang="en-US" dirty="0" smtClean="0"/>
          </a:p>
          <a:p>
            <a:r>
              <a:rPr lang="en-US" dirty="0" err="1" smtClean="0"/>
              <a:t>twitter.com</a:t>
            </a:r>
            <a:r>
              <a:rPr lang="en-US" dirty="0" smtClean="0"/>
              <a:t>/</a:t>
            </a:r>
            <a:r>
              <a:rPr lang="en-US" dirty="0" err="1" smtClean="0"/>
              <a:t>java_ee</a:t>
            </a:r>
            <a:endParaRPr lang="en-US" dirty="0"/>
          </a:p>
          <a:p>
            <a:endParaRPr lang="en-US" dirty="0" smtClean="0"/>
          </a:p>
        </p:txBody>
      </p:sp>
      <p:sp>
        <p:nvSpPr>
          <p:cNvPr id="4" name="Slide Number Placeholder 3"/>
          <p:cNvSpPr>
            <a:spLocks noGrp="1"/>
          </p:cNvSpPr>
          <p:nvPr>
            <p:ph type="sldNum" sz="quarter" idx="10"/>
          </p:nvPr>
        </p:nvSpPr>
        <p:spPr>
          <a:xfrm>
            <a:off x="3928018" y="8758245"/>
            <a:ext cx="3004610" cy="460379"/>
          </a:xfrm>
          <a:prstGeom prst="rect">
            <a:avLst/>
          </a:prstGeom>
        </p:spPr>
        <p:txBody>
          <a:bodyPr lIns="90718" tIns="45359" rIns="90718" bIns="45359"/>
          <a:lstStyle/>
          <a:p>
            <a:fld id="{76B5E825-D5E4-F44F-A467-6D642F9F0E4E}" type="slidenum">
              <a:rPr lang="en-US" smtClean="0"/>
              <a:pPr/>
              <a:t>13</a:t>
            </a:fld>
            <a:endParaRPr lang="en-US"/>
          </a:p>
        </p:txBody>
      </p:sp>
    </p:spTree>
    <p:extLst>
      <p:ext uri="{BB962C8B-B14F-4D97-AF65-F5344CB8AC3E}">
        <p14:creationId xmlns:p14="http://schemas.microsoft.com/office/powerpoint/2010/main" val="3305668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13" name="Shape 513"/>
          <p:cNvSpPr>
            <a:spLocks noGrp="1"/>
          </p:cNvSpPr>
          <p:nvPr>
            <p:ph type="body" sz="quarter" idx="1"/>
          </p:nvPr>
        </p:nvSpPr>
        <p:spPr>
          <a:prstGeom prst="rect">
            <a:avLst/>
          </a:prstGeom>
        </p:spPr>
        <p:txBody>
          <a:bodyPr>
            <a:normAutofit/>
          </a:bodyPr>
          <a:lstStyle/>
          <a:p>
            <a:pPr lvl="0">
              <a:buFont typeface="Wingdings" pitchFamily="2" charset="2"/>
              <a:buNone/>
              <a:defRPr sz="1800">
                <a:solidFill>
                  <a:srgbClr val="000000"/>
                </a:solidFill>
                <a:uFillTx/>
              </a:defRPr>
            </a:pPr>
            <a:r>
              <a:rPr lang="en-US" sz="1600" dirty="0">
                <a:solidFill>
                  <a:srgbClr val="000000"/>
                </a:solidFill>
              </a:rPr>
              <a:t>Java is the #1 programming language today, but it’s been traditionally been more difficult to develop at earlier stages of an application’s lifecycle vs. dynamic languages like Ruby, PHP, Python etc.   After trying Ruby and </a:t>
            </a:r>
            <a:r>
              <a:rPr lang="en-US" sz="1600" dirty="0" err="1">
                <a:solidFill>
                  <a:srgbClr val="000000"/>
                </a:solidFill>
              </a:rPr>
              <a:t>Node.js</a:t>
            </a:r>
            <a:r>
              <a:rPr lang="en-US" sz="1600" dirty="0">
                <a:solidFill>
                  <a:srgbClr val="000000"/>
                </a:solidFill>
              </a:rPr>
              <a:t>, Netflix realized they needed the performance, stability, concurrency of the JVM for their application to service an exploding level of traffic, but was having trouble finding the right RAD capability </a:t>
            </a:r>
            <a:r>
              <a:rPr lang="en-US" sz="1600" dirty="0" smtClean="0">
                <a:solidFill>
                  <a:srgbClr val="000000"/>
                </a:solidFill>
              </a:rPr>
              <a:t>in Java</a:t>
            </a:r>
            <a:r>
              <a:rPr lang="en-US" sz="1600" baseline="0" dirty="0" smtClean="0">
                <a:solidFill>
                  <a:srgbClr val="000000"/>
                </a:solidFill>
              </a:rPr>
              <a:t> </a:t>
            </a:r>
            <a:r>
              <a:rPr lang="en-US" sz="1600" dirty="0" smtClean="0">
                <a:solidFill>
                  <a:srgbClr val="000000"/>
                </a:solidFill>
              </a:rPr>
              <a:t>to </a:t>
            </a:r>
            <a:r>
              <a:rPr lang="en-US" sz="1600" dirty="0">
                <a:solidFill>
                  <a:srgbClr val="000000"/>
                </a:solidFill>
              </a:rPr>
              <a:t>give them the development velocity they wanted</a:t>
            </a:r>
            <a:r>
              <a:rPr lang="en-US" sz="1600" dirty="0" smtClean="0">
                <a:solidFill>
                  <a:srgbClr val="000000"/>
                </a:solidFill>
              </a:rPr>
              <a:t>.</a:t>
            </a:r>
            <a:r>
              <a:rPr lang="en-US" sz="1600" baseline="0" dirty="0" smtClean="0">
                <a:solidFill>
                  <a:srgbClr val="000000"/>
                </a:solidFill>
              </a:rPr>
              <a:t> </a:t>
            </a:r>
          </a:p>
          <a:p>
            <a:pPr lvl="0">
              <a:buFont typeface="Wingdings" pitchFamily="2" charset="2"/>
              <a:buNone/>
              <a:defRPr sz="1800">
                <a:solidFill>
                  <a:srgbClr val="000000"/>
                </a:solidFill>
                <a:uFillTx/>
              </a:defRPr>
            </a:pPr>
            <a:endParaRPr lang="en-US" sz="1600" baseline="0" dirty="0" smtClean="0">
              <a:solidFill>
                <a:srgbClr val="000000"/>
              </a:solidFill>
            </a:endParaRPr>
          </a:p>
          <a:p>
            <a:pPr lvl="0">
              <a:buFont typeface="Wingdings" pitchFamily="2" charset="2"/>
              <a:buNone/>
              <a:defRPr sz="1800">
                <a:solidFill>
                  <a:srgbClr val="000000"/>
                </a:solidFill>
                <a:uFillTx/>
              </a:defRPr>
            </a:pPr>
            <a:r>
              <a:rPr lang="en-US" sz="1600" baseline="0" dirty="0" smtClean="0">
                <a:solidFill>
                  <a:srgbClr val="000000"/>
                </a:solidFill>
              </a:rPr>
              <a:t>Oh, and type safety, while not specifically mentioned in the </a:t>
            </a:r>
            <a:r>
              <a:rPr lang="en-US" sz="1600" baseline="0" dirty="0" err="1" smtClean="0">
                <a:solidFill>
                  <a:srgbClr val="000000"/>
                </a:solidFill>
              </a:rPr>
              <a:t>netflix</a:t>
            </a:r>
            <a:r>
              <a:rPr lang="en-US" sz="1600" baseline="0" dirty="0" smtClean="0">
                <a:solidFill>
                  <a:srgbClr val="000000"/>
                </a:solidFill>
              </a:rPr>
              <a:t> keynote speech, is also something most developers appreciate about Java – it makes debugging easier.</a:t>
            </a:r>
            <a:endParaRPr lang="en-US" sz="1600" dirty="0">
              <a:solidFill>
                <a:srgbClr val="000000"/>
              </a:solidFill>
            </a:endParaRPr>
          </a:p>
          <a:p>
            <a:pPr marL="220559" indent="-220559">
              <a:buSzPct val="100000"/>
              <a:buChar char="-"/>
              <a:defRPr sz="1800"/>
            </a:pPr>
            <a:endParaRPr sz="2200" dirty="0"/>
          </a:p>
        </p:txBody>
      </p:sp>
    </p:spTree>
    <p:extLst>
      <p:ext uri="{BB962C8B-B14F-4D97-AF65-F5344CB8AC3E}">
        <p14:creationId xmlns:p14="http://schemas.microsoft.com/office/powerpoint/2010/main" val="2458097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AF25A19-2501-5940-8DE6-BC6206CC8FA9}"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2948450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Mark</a:t>
            </a:r>
            <a:r>
              <a:rPr lang="en-US" baseline="0" dirty="0" smtClean="0"/>
              <a:t> Thomas and </a:t>
            </a:r>
            <a:r>
              <a:rPr lang="en-US" baseline="0" dirty="0" err="1" smtClean="0"/>
              <a:t>Filip</a:t>
            </a:r>
            <a:r>
              <a:rPr lang="en-US" baseline="0" dirty="0" smtClean="0"/>
              <a:t> </a:t>
            </a:r>
            <a:r>
              <a:rPr lang="en-US" baseline="0" dirty="0" err="1" smtClean="0"/>
              <a:t>Hanik</a:t>
            </a:r>
            <a:r>
              <a:rPr lang="en-US" baseline="0" dirty="0" smtClean="0"/>
              <a:t> are Pivotal employees</a:t>
            </a:r>
          </a:p>
          <a:p>
            <a:pPr>
              <a:spcBef>
                <a:spcPts val="0"/>
              </a:spcBef>
              <a:buNone/>
            </a:pPr>
            <a:r>
              <a:rPr lang="en-US" baseline="0" dirty="0" smtClean="0"/>
              <a:t>Pivotal has generated 70% of the lifetime commits to apache tomcat, </a:t>
            </a:r>
            <a:r>
              <a:rPr lang="en-US" baseline="0" dirty="0" err="1" smtClean="0"/>
              <a:t>tcServer</a:t>
            </a:r>
            <a:r>
              <a:rPr lang="en-US" baseline="0" dirty="0" smtClean="0"/>
              <a:t> heritage began with Covalent acquisition many years ago</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In short, Pivotal is more “tomcat” than any other IT vendor in the market and has been for some time.</a:t>
            </a:r>
          </a:p>
          <a:p>
            <a:pPr>
              <a:spcBef>
                <a:spcPts val="0"/>
              </a:spcBef>
              <a:buNone/>
            </a:pPr>
            <a:endParaRPr lang="en-US" baseline="0" dirty="0" smtClean="0"/>
          </a:p>
          <a:p>
            <a:pPr>
              <a:spcBef>
                <a:spcPts val="0"/>
              </a:spcBef>
              <a:buNone/>
            </a:pPr>
            <a:r>
              <a:rPr lang="en-US" baseline="0" dirty="0" smtClean="0"/>
              <a:t>Apache Tomcat is THE marketing leading lightweight servlet engine / web server / application server, and is the basis for the Cloud Foundry Java </a:t>
            </a:r>
            <a:r>
              <a:rPr lang="en-US" baseline="0" dirty="0" err="1" smtClean="0"/>
              <a:t>buildpack</a:t>
            </a:r>
            <a:r>
              <a:rPr lang="en-US" baseline="0" dirty="0" smtClean="0"/>
              <a:t> – e.g. it’s what get automatically configured inside a VM/Container to run an app developer’s Java/Spring code.</a:t>
            </a:r>
          </a:p>
          <a:p>
            <a:pPr>
              <a:spcBef>
                <a:spcPts val="0"/>
              </a:spcBef>
              <a:buNone/>
            </a:pPr>
            <a:endParaRPr lang="en-US" baseline="0" dirty="0" smtClean="0"/>
          </a:p>
        </p:txBody>
      </p:sp>
    </p:spTree>
    <p:extLst>
      <p:ext uri="{BB962C8B-B14F-4D97-AF65-F5344CB8AC3E}">
        <p14:creationId xmlns:p14="http://schemas.microsoft.com/office/powerpoint/2010/main" val="2782721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Java code geeks: http://</a:t>
            </a:r>
            <a:r>
              <a:rPr lang="en-US" dirty="0" err="1" smtClean="0"/>
              <a:t>www.javacodegeeks.com</a:t>
            </a:r>
            <a:r>
              <a:rPr lang="en-US" dirty="0" smtClean="0"/>
              <a:t>/2015/04/we-analyzed-60678-libraries-on-github-here-are-the-top-100.html</a:t>
            </a:r>
          </a:p>
          <a:p>
            <a:pPr>
              <a:spcBef>
                <a:spcPts val="0"/>
              </a:spcBef>
              <a:buNone/>
            </a:pPr>
            <a:r>
              <a:rPr lang="en-US" dirty="0" smtClean="0"/>
              <a:t>Structure 101:</a:t>
            </a:r>
            <a:r>
              <a:rPr lang="en-US" baseline="0" dirty="0" smtClean="0"/>
              <a:t> https://structure101.com/2006/07/springs-structure-is-almost-perfect/</a:t>
            </a:r>
          </a:p>
          <a:p>
            <a:pPr>
              <a:spcBef>
                <a:spcPts val="0"/>
              </a:spcBef>
              <a:buNone/>
            </a:pPr>
            <a:r>
              <a:rPr lang="en-US" baseline="0" dirty="0" smtClean="0"/>
              <a:t>http://</a:t>
            </a:r>
            <a:r>
              <a:rPr lang="en-US" baseline="0" dirty="0" err="1" smtClean="0"/>
              <a:t>spring.io</a:t>
            </a:r>
            <a:r>
              <a:rPr lang="en-US" baseline="0" dirty="0" smtClean="0"/>
              <a:t>/blog/2014/11/12/pivotal-recognized-in-dzone-s-2014-guide-to-enterprise-integration</a:t>
            </a:r>
          </a:p>
          <a:p>
            <a:pPr>
              <a:spcBef>
                <a:spcPts val="0"/>
              </a:spcBef>
              <a:buNone/>
            </a:pPr>
            <a:r>
              <a:rPr lang="en-US" baseline="0" dirty="0" smtClean="0"/>
              <a:t>	</a:t>
            </a:r>
            <a:endParaRPr dirty="0"/>
          </a:p>
        </p:txBody>
      </p:sp>
    </p:spTree>
    <p:extLst>
      <p:ext uri="{BB962C8B-B14F-4D97-AF65-F5344CB8AC3E}">
        <p14:creationId xmlns:p14="http://schemas.microsoft.com/office/powerpoint/2010/main" val="2782721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http://www.youtube.com/watch?v=qoA_MAvM7p8</a:t>
            </a:r>
            <a:endParaRPr lang="en-US" dirty="0"/>
          </a:p>
        </p:txBody>
      </p:sp>
    </p:spTree>
    <p:extLst>
      <p:ext uri="{BB962C8B-B14F-4D97-AF65-F5344CB8AC3E}">
        <p14:creationId xmlns:p14="http://schemas.microsoft.com/office/powerpoint/2010/main" val="3249664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2782721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p>
          <a:p>
            <a:r>
              <a:rPr lang="en-US" dirty="0" err="1"/>
              <a:t>Indeed.com</a:t>
            </a:r>
            <a:r>
              <a:rPr lang="en-US" dirty="0"/>
              <a:t>, world’s largest job site </a:t>
            </a:r>
          </a:p>
          <a:p>
            <a:r>
              <a:rPr lang="en-US" dirty="0"/>
              <a:t>http://</a:t>
            </a:r>
            <a:r>
              <a:rPr lang="en-US" dirty="0" err="1"/>
              <a:t>www.indeed.com</a:t>
            </a:r>
            <a:r>
              <a:rPr lang="en-US" dirty="0"/>
              <a:t>/</a:t>
            </a:r>
            <a:r>
              <a:rPr lang="en-US" dirty="0" err="1"/>
              <a:t>jobtrends?q</a:t>
            </a:r>
            <a:r>
              <a:rPr lang="en-US" dirty="0"/>
              <a:t>=JEE%2C+J2EE%2C+%22Java+EE%22%2C+Spring&amp;l=</a:t>
            </a:r>
          </a:p>
          <a:p>
            <a:r>
              <a:rPr lang="en-US" dirty="0" smtClean="0"/>
              <a:t>March 2016</a:t>
            </a:r>
            <a:endParaRPr lang="en-US" dirty="0"/>
          </a:p>
        </p:txBody>
      </p:sp>
      <p:sp>
        <p:nvSpPr>
          <p:cNvPr id="4" name="Slide Number Placeholder 3"/>
          <p:cNvSpPr>
            <a:spLocks noGrp="1"/>
          </p:cNvSpPr>
          <p:nvPr>
            <p:ph type="sldNum" sz="quarter" idx="10"/>
          </p:nvPr>
        </p:nvSpPr>
        <p:spPr>
          <a:xfrm>
            <a:off x="3928018" y="8758245"/>
            <a:ext cx="3004610" cy="460379"/>
          </a:xfrm>
          <a:prstGeom prst="rect">
            <a:avLst/>
          </a:prstGeom>
        </p:spPr>
        <p:txBody>
          <a:bodyPr lIns="90718" tIns="45359" rIns="90718" bIns="45359"/>
          <a:lstStyle/>
          <a:p>
            <a:fld id="{76B5E825-D5E4-F44F-A467-6D642F9F0E4E}" type="slidenum">
              <a:rPr lang="en-US" smtClean="0"/>
              <a:pPr/>
              <a:t>9</a:t>
            </a:fld>
            <a:endParaRPr lang="en-US"/>
          </a:p>
        </p:txBody>
      </p:sp>
    </p:spTree>
    <p:extLst>
      <p:ext uri="{BB962C8B-B14F-4D97-AF65-F5344CB8AC3E}">
        <p14:creationId xmlns:p14="http://schemas.microsoft.com/office/powerpoint/2010/main" val="3510690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Source: </a:t>
            </a:r>
          </a:p>
          <a:p>
            <a:r>
              <a:rPr lang="en-US" dirty="0" smtClean="0"/>
              <a:t>http://</a:t>
            </a:r>
            <a:r>
              <a:rPr lang="en-US" dirty="0" err="1" smtClean="0"/>
              <a:t>www.google.com</a:t>
            </a:r>
            <a:r>
              <a:rPr lang="en-US" dirty="0" smtClean="0"/>
              <a:t>/trends/</a:t>
            </a:r>
            <a:r>
              <a:rPr lang="en-US" dirty="0" err="1" smtClean="0"/>
              <a:t>explore#q</a:t>
            </a:r>
            <a:r>
              <a:rPr lang="en-US" dirty="0" smtClean="0"/>
              <a:t>=J2EE%20AND%20Java%2C%20Java%20EE%20AND%20Java%2C%20Spring%20AND%20Java&amp;cmpt=</a:t>
            </a:r>
            <a:r>
              <a:rPr lang="en-US" dirty="0" err="1" smtClean="0"/>
              <a:t>q&amp;tz</a:t>
            </a:r>
            <a:r>
              <a:rPr lang="en-US" dirty="0" smtClean="0"/>
              <a:t>=Etc%2FGMT%2B8</a:t>
            </a:r>
          </a:p>
          <a:p>
            <a:r>
              <a:rPr lang="en-US" dirty="0" smtClean="0"/>
              <a:t>March</a:t>
            </a:r>
            <a:r>
              <a:rPr lang="en-US" baseline="0" dirty="0" smtClean="0"/>
              <a:t> 2016</a:t>
            </a:r>
            <a:endParaRPr lang="en-US" dirty="0"/>
          </a:p>
          <a:p>
            <a:endParaRPr lang="en-US" dirty="0"/>
          </a:p>
        </p:txBody>
      </p:sp>
      <p:sp>
        <p:nvSpPr>
          <p:cNvPr id="4" name="Slide Number Placeholder 3"/>
          <p:cNvSpPr>
            <a:spLocks noGrp="1"/>
          </p:cNvSpPr>
          <p:nvPr>
            <p:ph type="sldNum" sz="quarter" idx="10"/>
          </p:nvPr>
        </p:nvSpPr>
        <p:spPr>
          <a:xfrm>
            <a:off x="3928018" y="8758245"/>
            <a:ext cx="3004610" cy="460379"/>
          </a:xfrm>
          <a:prstGeom prst="rect">
            <a:avLst/>
          </a:prstGeom>
        </p:spPr>
        <p:txBody>
          <a:bodyPr lIns="90718" tIns="45359" rIns="90718" bIns="45359"/>
          <a:lstStyle/>
          <a:p>
            <a:fld id="{76B5E825-D5E4-F44F-A467-6D642F9F0E4E}" type="slidenum">
              <a:rPr lang="en-US" smtClean="0"/>
              <a:pPr/>
              <a:t>10</a:t>
            </a:fld>
            <a:endParaRPr lang="en-US"/>
          </a:p>
        </p:txBody>
      </p:sp>
    </p:spTree>
    <p:extLst>
      <p:ext uri="{BB962C8B-B14F-4D97-AF65-F5344CB8AC3E}">
        <p14:creationId xmlns:p14="http://schemas.microsoft.com/office/powerpoint/2010/main" val="1431173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bwMode="gray">
          <a:xfrm>
            <a:off x="890587" y="1312907"/>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88"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371010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9" name="TextBox 8"/>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pic>
        <p:nvPicPr>
          <p:cNvPr id="10" name="Picture 9"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
        <p:nvSpPr>
          <p:cNvPr id="11" name="TextBox 10"/>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4" y="1074738"/>
            <a:ext cx="2073275" cy="3382962"/>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mn-lt"/>
              </a:defRPr>
            </a:lvl1pPr>
            <a:lvl2pPr>
              <a:spcBef>
                <a:spcPts val="300"/>
              </a:spcBef>
              <a:buClr>
                <a:schemeClr val="accent1"/>
              </a:buClr>
              <a:buFont typeface="Verdana" pitchFamily="34" charset="0"/>
              <a:buChar char="–"/>
              <a:defRPr sz="2000">
                <a:solidFill>
                  <a:schemeClr val="bg2"/>
                </a:solidFill>
                <a:latin typeface="+mn-lt"/>
              </a:defRPr>
            </a:lvl2pPr>
            <a:lvl3pPr>
              <a:spcBef>
                <a:spcPts val="300"/>
              </a:spcBef>
              <a:buClr>
                <a:schemeClr val="accent1"/>
              </a:buClr>
              <a:buFont typeface="Verdana" pitchFamily="34" charset="0"/>
              <a:buChar char="▪"/>
              <a:defRPr sz="1600">
                <a:solidFill>
                  <a:schemeClr val="bg2"/>
                </a:solidFill>
                <a:latin typeface="+mn-lt"/>
              </a:defRPr>
            </a:lvl3pPr>
            <a:lvl4pPr marL="1658938" indent="-287338">
              <a:spcBef>
                <a:spcPts val="300"/>
              </a:spcBef>
              <a:buClr>
                <a:schemeClr val="accent1"/>
              </a:buClr>
              <a:buFont typeface="Verdana" pitchFamily="34" charset="0"/>
              <a:buChar char="—"/>
              <a:defRPr sz="1200">
                <a:solidFill>
                  <a:schemeClr val="bg2"/>
                </a:solidFill>
                <a:latin typeface="+mn-lt"/>
              </a:defRPr>
            </a:lvl4pPr>
            <a:lvl5pPr>
              <a:spcBef>
                <a:spcPts val="300"/>
              </a:spcBef>
              <a:buClr>
                <a:schemeClr val="accent1"/>
              </a:buClr>
              <a:buFont typeface="Verdana" pitchFamily="34" charset="0"/>
              <a:buChar char="»"/>
              <a:defRPr sz="1100">
                <a:solidFill>
                  <a:schemeClr val="bg2"/>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23"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EMC-no-tag_white_RGB-150dpi.png"/>
          <p:cNvPicPr>
            <a:picLocks noChangeAspect="1"/>
          </p:cNvPicPr>
          <p:nvPr userDrawn="1"/>
        </p:nvPicPr>
        <p:blipFill>
          <a:blip r:embed="rId2" cstate="print">
            <a:alphaModFix amt="31000"/>
          </a:blip>
          <a:stretch>
            <a:fillRect/>
          </a:stretch>
        </p:blipFill>
        <p:spPr>
          <a:xfrm>
            <a:off x="1934110" y="1452326"/>
            <a:ext cx="5152490" cy="1362548"/>
          </a:xfrm>
          <a:prstGeom prst="rect">
            <a:avLst/>
          </a:prstGeom>
        </p:spPr>
      </p:pic>
      <p:sp>
        <p:nvSpPr>
          <p:cNvPr id="4" name="TextBox 3"/>
          <p:cNvSpPr txBox="1"/>
          <p:nvPr userDrawn="1"/>
        </p:nvSpPr>
        <p:spPr>
          <a:xfrm>
            <a:off x="1701800" y="2984500"/>
            <a:ext cx="5689600" cy="477054"/>
          </a:xfrm>
          <a:prstGeom prst="rect">
            <a:avLst/>
          </a:prstGeom>
          <a:noFill/>
        </p:spPr>
        <p:txBody>
          <a:bodyPr wrap="square" rtlCol="0">
            <a:spAutoFit/>
          </a:bodyPr>
          <a:lstStyle/>
          <a:p>
            <a:pPr algn="ctr"/>
            <a:r>
              <a:rPr lang="en-US" sz="2400" cap="all" dirty="0" smtClean="0">
                <a:solidFill>
                  <a:schemeClr val="accent3"/>
                </a:solidFill>
                <a:latin typeface="Arial"/>
                <a:cs typeface="Arial"/>
              </a:rPr>
              <a:t>A new</a:t>
            </a:r>
            <a:r>
              <a:rPr lang="en-US" sz="2400" cap="all" dirty="0" smtClean="0">
                <a:solidFill>
                  <a:srgbClr val="E96C42"/>
                </a:solidFill>
                <a:latin typeface="Arial"/>
                <a:cs typeface="Arial"/>
              </a:rPr>
              <a:t> </a:t>
            </a:r>
            <a:r>
              <a:rPr lang="en-US" sz="2300" cap="all" dirty="0" smtClean="0">
                <a:solidFill>
                  <a:schemeClr val="accent1"/>
                </a:solidFill>
                <a:latin typeface="Arial"/>
                <a:cs typeface="Arial"/>
              </a:rPr>
              <a:t>Platform</a:t>
            </a:r>
            <a:r>
              <a:rPr lang="en-US" sz="2400" cap="all" baseline="0" dirty="0" smtClean="0">
                <a:solidFill>
                  <a:schemeClr val="bg2"/>
                </a:solidFill>
                <a:latin typeface="Arial"/>
                <a:cs typeface="Arial"/>
              </a:rPr>
              <a:t> </a:t>
            </a:r>
            <a:r>
              <a:rPr lang="en-US" sz="2400" cap="all" baseline="0" dirty="0" smtClean="0">
                <a:solidFill>
                  <a:schemeClr val="accent2"/>
                </a:solidFill>
                <a:latin typeface="Arial"/>
                <a:cs typeface="Arial"/>
              </a:rPr>
              <a:t>for a new Era</a:t>
            </a:r>
            <a:endParaRPr lang="en-US" sz="2400" cap="all" dirty="0" smtClean="0">
              <a:solidFill>
                <a:schemeClr val="accent2"/>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9745922"/>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smtClean="0">
                <a:solidFill>
                  <a:srgbClr val="FFFFFF">
                    <a:lumMod val="65000"/>
                  </a:srgbClr>
                </a:solidFill>
                <a:latin typeface="Arial"/>
              </a:rPr>
              <a:pPr defTabSz="457200"/>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Arial"/>
            </a:endParaRPr>
          </a:p>
        </p:txBody>
      </p:sp>
    </p:spTree>
    <p:extLst>
      <p:ext uri="{BB962C8B-B14F-4D97-AF65-F5344CB8AC3E}">
        <p14:creationId xmlns:p14="http://schemas.microsoft.com/office/powerpoint/2010/main" val="768642854"/>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smtClean="0">
                <a:solidFill>
                  <a:srgbClr val="FFFFFF">
                    <a:lumMod val="65000"/>
                  </a:srgbClr>
                </a:solidFill>
                <a:latin typeface="Arial"/>
              </a:rPr>
              <a:pPr defTabSz="457200"/>
              <a:t>‹#›</a:t>
            </a:fld>
            <a:endParaRPr lang="en-US">
              <a:solidFill>
                <a:srgbClr val="FFFFFF">
                  <a:lumMod val="65000"/>
                </a:srgbClr>
              </a:solidFill>
              <a:latin typeface="Arial"/>
            </a:endParaRPr>
          </a:p>
        </p:txBody>
      </p:sp>
    </p:spTree>
    <p:extLst>
      <p:ext uri="{BB962C8B-B14F-4D97-AF65-F5344CB8AC3E}">
        <p14:creationId xmlns:p14="http://schemas.microsoft.com/office/powerpoint/2010/main" val="221910074"/>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2016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
        <p:nvSpPr>
          <p:cNvPr id="17" name="Title 1"/>
          <p:cNvSpPr>
            <a:spLocks noGrp="1"/>
          </p:cNvSpPr>
          <p:nvPr>
            <p:ph type="ctrTitle" hasCustomPrompt="1"/>
          </p:nvPr>
        </p:nvSpPr>
        <p:spPr bwMode="gray">
          <a:xfrm>
            <a:off x="1017588" y="173993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3" y="2447128"/>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19" name="Picture 18"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smtClean="0">
                <a:solidFill>
                  <a:srgbClr val="FFFFFF">
                    <a:lumMod val="65000"/>
                  </a:srgbClr>
                </a:solidFill>
                <a:latin typeface="Arial"/>
              </a:rPr>
              <a:pPr defTabSz="457200"/>
              <a:t>‹#›</a:t>
            </a:fld>
            <a:endParaRPr lang="en-US">
              <a:solidFill>
                <a:srgbClr val="FFFFFF">
                  <a:lumMod val="65000"/>
                </a:srgbClr>
              </a:solidFill>
              <a:latin typeface="Arial"/>
            </a:endParaRPr>
          </a:p>
        </p:txBody>
      </p:sp>
    </p:spTree>
    <p:extLst>
      <p:ext uri="{BB962C8B-B14F-4D97-AF65-F5344CB8AC3E}">
        <p14:creationId xmlns:p14="http://schemas.microsoft.com/office/powerpoint/2010/main" val="588518340"/>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3071677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6" name="Title 1"/>
          <p:cNvSpPr>
            <a:spLocks noGrp="1"/>
          </p:cNvSpPr>
          <p:nvPr>
            <p:ph type="title"/>
          </p:nvPr>
        </p:nvSpPr>
        <p:spPr>
          <a:xfrm>
            <a:off x="113722" y="149918"/>
            <a:ext cx="434286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8" name="Text Placeholder 12"/>
          <p:cNvSpPr>
            <a:spLocks noGrp="1"/>
          </p:cNvSpPr>
          <p:nvPr>
            <p:ph type="body" sz="quarter" idx="13"/>
          </p:nvPr>
        </p:nvSpPr>
        <p:spPr>
          <a:xfrm>
            <a:off x="114300" y="1086002"/>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40819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107735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890587" y="1820738"/>
            <a:ext cx="7193870" cy="498598"/>
          </a:xfrm>
          <a:prstGeom prst="rect">
            <a:avLst/>
          </a:prstGeom>
          <a:noFill/>
        </p:spPr>
        <p:txBody>
          <a:bodyPr wrap="square" lIns="0" tIns="0" rIns="0" bIns="0" anchor="b" anchorCtr="0">
            <a:spAutoFit/>
          </a:bodyPr>
          <a:lstStyle>
            <a:lvl1pPr>
              <a:lnSpc>
                <a:spcPct val="90000"/>
              </a:lnSpc>
              <a:defRPr sz="3600" b="1" cap="none">
                <a:solidFill>
                  <a:schemeClr val="tx2"/>
                </a:solidFill>
                <a:latin typeface="Arial"/>
                <a:cs typeface="Arial"/>
              </a:defRPr>
            </a:lvl1pPr>
          </a:lstStyle>
          <a:p>
            <a:r>
              <a:rPr lang="en-US" dirty="0" smtClean="0"/>
              <a:t>Title in Upper &amp; LC Bold Type</a:t>
            </a:r>
            <a:endParaRPr lang="en-US" dirty="0"/>
          </a:p>
        </p:txBody>
      </p:sp>
    </p:spTree>
    <p:extLst>
      <p:ext uri="{BB962C8B-B14F-4D97-AF65-F5344CB8AC3E}">
        <p14:creationId xmlns:p14="http://schemas.microsoft.com/office/powerpoint/2010/main" val="52222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FFFF"/>
              </a:solidFill>
              <a:latin typeface="Arial"/>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algn="r">
              <a:defRPr/>
            </a:pPr>
            <a:fld id="{61F684CE-B7BB-4223-BA2B-B47808B845F1}" type="slidenum">
              <a:rPr lang="en-US" sz="800" smtClean="0">
                <a:solidFill>
                  <a:srgbClr val="FFFFFF">
                    <a:lumMod val="50000"/>
                  </a:srgbClr>
                </a:solidFill>
                <a:latin typeface="Arial"/>
                <a:cs typeface="Arial"/>
              </a:rPr>
              <a:pPr algn="r">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173993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3" y="2447128"/>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41733" y="4713966"/>
            <a:ext cx="957262" cy="219455"/>
          </a:xfrm>
          <a:prstGeom prst="rect">
            <a:avLst/>
          </a:prstGeom>
        </p:spPr>
      </p:pic>
    </p:spTree>
    <p:extLst>
      <p:ext uri="{BB962C8B-B14F-4D97-AF65-F5344CB8AC3E}">
        <p14:creationId xmlns:p14="http://schemas.microsoft.com/office/powerpoint/2010/main" val="102240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0"/>
            <a:ext cx="9144000" cy="2168501"/>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rgbClr val="4C4C4C"/>
              </a:solidFill>
              <a:latin typeface="Arial"/>
            </a:endParaRPr>
          </a:p>
        </p:txBody>
      </p:sp>
      <p:sp>
        <p:nvSpPr>
          <p:cNvPr id="2" name="Title 1"/>
          <p:cNvSpPr>
            <a:spLocks noGrp="1"/>
          </p:cNvSpPr>
          <p:nvPr>
            <p:ph type="ctrTitle" hasCustomPrompt="1"/>
          </p:nvPr>
        </p:nvSpPr>
        <p:spPr bwMode="gray">
          <a:xfrm>
            <a:off x="2728912" y="1006880"/>
            <a:ext cx="6048376" cy="1218795"/>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45102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 name="Rectangle 1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FFFF"/>
              </a:solidFill>
              <a:latin typeface="Arial"/>
            </a:endParaRPr>
          </a:p>
        </p:txBody>
      </p:sp>
      <p:sp>
        <p:nvSpPr>
          <p:cNvPr id="14" name="TextBox 13"/>
          <p:cNvSpPr txBox="1"/>
          <p:nvPr userDrawn="1"/>
        </p:nvSpPr>
        <p:spPr bwMode="gray">
          <a:xfrm flipH="1">
            <a:off x="8553450" y="5021496"/>
            <a:ext cx="533400" cy="123111"/>
          </a:xfrm>
          <a:prstGeom prst="rect">
            <a:avLst/>
          </a:prstGeom>
          <a:noFill/>
        </p:spPr>
        <p:txBody>
          <a:bodyPr wrap="square" lIns="0" tIns="0" rIns="0" bIns="0" rtlCol="0">
            <a:spAutoFit/>
          </a:bodyPr>
          <a:lstStyle/>
          <a:p>
            <a:pPr algn="r">
              <a:defRPr/>
            </a:pPr>
            <a:fld id="{61F684CE-B7BB-4223-BA2B-B47808B845F1}" type="slidenum">
              <a:rPr lang="en-US" sz="800" smtClean="0">
                <a:solidFill>
                  <a:srgbClr val="FFFFFF">
                    <a:lumMod val="50000"/>
                  </a:srgbClr>
                </a:solidFill>
                <a:latin typeface="Arial"/>
                <a:cs typeface="Arial"/>
              </a:rPr>
              <a:pPr algn="r">
                <a:defRPr/>
              </a:pPr>
              <a:t>‹#›</a:t>
            </a:fld>
            <a:endParaRPr lang="en-US" sz="800" dirty="0" smtClean="0">
              <a:solidFill>
                <a:srgbClr val="FFFFFF">
                  <a:lumMod val="50000"/>
                </a:srgbClr>
              </a:solidFill>
              <a:latin typeface="Arial"/>
              <a:cs typeface="Arial"/>
            </a:endParaRPr>
          </a:p>
        </p:txBody>
      </p:sp>
      <p:sp>
        <p:nvSpPr>
          <p:cNvPr id="15" name="TextBox 14"/>
          <p:cNvSpPr txBox="1"/>
          <p:nvPr userDrawn="1"/>
        </p:nvSpPr>
        <p:spPr bwMode="gray">
          <a:xfrm>
            <a:off x="366713" y="5018449"/>
            <a:ext cx="2274887" cy="100027"/>
          </a:xfrm>
          <a:prstGeom prst="rect">
            <a:avLst/>
          </a:prstGeom>
          <a:noFill/>
        </p:spPr>
        <p:txBody>
          <a:bodyPr wrap="square" lIns="0" tIns="0" rIns="0" bIns="0" rtlCol="0">
            <a:spAutoFit/>
          </a:bodyPr>
          <a:lstStyle/>
          <a:p>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1674284"/>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cstate="screen">
            <a:extLst>
              <a:ext uri="{28A0092B-C50C-407E-A947-70E740481C1C}">
                <a14:useLocalDpi xmlns:a14="http://schemas.microsoft.com/office/drawing/2010/main"/>
              </a:ext>
            </a:extLst>
          </a:blip>
          <a:srcRect l="20051" t="21652" r="18528" b="26494"/>
          <a:stretch/>
        </p:blipFill>
        <p:spPr>
          <a:xfrm>
            <a:off x="7926755" y="4642512"/>
            <a:ext cx="997234" cy="329674"/>
          </a:xfrm>
          <a:prstGeom prst="rect">
            <a:avLst/>
          </a:prstGeom>
        </p:spPr>
      </p:pic>
    </p:spTree>
    <p:extLst>
      <p:ext uri="{BB962C8B-B14F-4D97-AF65-F5344CB8AC3E}">
        <p14:creationId xmlns:p14="http://schemas.microsoft.com/office/powerpoint/2010/main" val="88779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49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311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0"/>
            <a:ext cx="9144000" cy="2168501"/>
          </a:xfrm>
          <a:prstGeom prst="rect">
            <a:avLst/>
          </a:prstGeom>
          <a:gradFill flip="none" rotWithShape="1">
            <a:gsLst>
              <a:gs pos="0">
                <a:schemeClr val="bg1"/>
              </a:gs>
              <a:gs pos="100000">
                <a:schemeClr val="bg2">
                  <a:lumMod val="60000"/>
                  <a:lumOff val="40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latin typeface="+mj-lt"/>
            </a:endParaRPr>
          </a:p>
        </p:txBody>
      </p:sp>
      <p:sp>
        <p:nvSpPr>
          <p:cNvPr id="2" name="Title 1"/>
          <p:cNvSpPr>
            <a:spLocks noGrp="1"/>
          </p:cNvSpPr>
          <p:nvPr>
            <p:ph type="ctrTitle" hasCustomPrompt="1"/>
          </p:nvPr>
        </p:nvSpPr>
        <p:spPr bwMode="gray">
          <a:xfrm>
            <a:off x="2728912" y="1006880"/>
            <a:ext cx="6048376" cy="1218795"/>
          </a:xfrm>
          <a:prstGeom prst="rect">
            <a:avLst/>
          </a:prstGeom>
          <a:noFill/>
        </p:spPr>
        <p:txBody>
          <a:bodyPr lIns="0" tIns="0" rIns="0" bIns="0" anchor="b" anchorCtr="0">
            <a:spAutoFit/>
          </a:bodyPr>
          <a:lstStyle>
            <a:lvl1pPr>
              <a:lnSpc>
                <a:spcPct val="90000"/>
              </a:lnSpc>
              <a:defRPr sz="4400">
                <a:solidFill>
                  <a:srgbClr val="1C7B70"/>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bg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7075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4364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355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4" y="1074738"/>
            <a:ext cx="2073275" cy="3382962"/>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601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356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23"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985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35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2" name="Rectangle 11"/>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FFFF"/>
              </a:solidFill>
              <a:latin typeface="Arial"/>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algn="r">
              <a:defRPr/>
            </a:pPr>
            <a:fld id="{61F684CE-B7BB-4223-BA2B-B47808B845F1}" type="slidenum">
              <a:rPr lang="en-US" sz="800" smtClean="0">
                <a:solidFill>
                  <a:srgbClr val="FFFFFF">
                    <a:lumMod val="50000"/>
                  </a:srgbClr>
                </a:solidFill>
                <a:latin typeface="Arial"/>
                <a:cs typeface="Arial"/>
              </a:rPr>
              <a:pPr algn="r">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r>
              <a:rPr lang="en-US" sz="650" dirty="0" smtClean="0">
                <a:solidFill>
                  <a:srgbClr val="FFFFFF">
                    <a:lumMod val="50000"/>
                  </a:srgbClr>
                </a:solidFill>
                <a:latin typeface="Arial"/>
                <a:cs typeface="Arial"/>
              </a:rPr>
              <a:t>© Copyright 2015 Pivotal. All rights reserved.</a:t>
            </a:r>
            <a:endParaRPr lang="en-US" sz="650" dirty="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41733" y="4713966"/>
            <a:ext cx="957262" cy="219455"/>
          </a:xfrm>
          <a:prstGeom prst="rect">
            <a:avLst/>
          </a:prstGeom>
        </p:spPr>
      </p:pic>
    </p:spTree>
    <p:extLst>
      <p:ext uri="{BB962C8B-B14F-4D97-AF65-F5344CB8AC3E}">
        <p14:creationId xmlns:p14="http://schemas.microsoft.com/office/powerpoint/2010/main" val="157329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a:endParaRPr>
          </a:p>
        </p:txBody>
      </p:sp>
      <p:pic>
        <p:nvPicPr>
          <p:cNvPr id="6" name="Picture 5" descr="Pivotal_White.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87232" y="1490695"/>
            <a:ext cx="5842485" cy="1931458"/>
          </a:xfrm>
          <a:prstGeom prst="rect">
            <a:avLst/>
          </a:prstGeom>
        </p:spPr>
      </p:pic>
    </p:spTree>
    <p:extLst>
      <p:ext uri="{BB962C8B-B14F-4D97-AF65-F5344CB8AC3E}">
        <p14:creationId xmlns:p14="http://schemas.microsoft.com/office/powerpoint/2010/main" val="198607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4" name="TextBox 13"/>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5" name="TextBox 14"/>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
        <p:nvSpPr>
          <p:cNvPr id="16" name="Title 1"/>
          <p:cNvSpPr>
            <a:spLocks noGrp="1"/>
          </p:cNvSpPr>
          <p:nvPr>
            <p:ph type="ctrTitle" hasCustomPrompt="1"/>
          </p:nvPr>
        </p:nvSpPr>
        <p:spPr bwMode="gray">
          <a:xfrm>
            <a:off x="670455" y="1674284"/>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rgbClr val="00685D"/>
                </a:solidFill>
                <a:latin typeface="Arial"/>
                <a:ea typeface="+mj-ea"/>
                <a:cs typeface="Arial"/>
              </a:defRPr>
            </a:lvl1pPr>
          </a:lstStyle>
          <a:p>
            <a:r>
              <a:rPr lang="en-US" dirty="0" smtClean="0"/>
              <a:t>Divider3</a:t>
            </a:r>
            <a:endParaRPr lang="en-US" dirty="0"/>
          </a:p>
        </p:txBody>
      </p:sp>
      <p:pic>
        <p:nvPicPr>
          <p:cNvPr id="18" name="Picture 17"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mj-lt"/>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4" Type="http://schemas.openxmlformats.org/officeDocument/2006/relationships/theme" Target="../theme/theme2.xml"/><Relationship Id="rId5" Type="http://schemas.openxmlformats.org/officeDocument/2006/relationships/image" Target="../media/image3.png"/><Relationship Id="rId1" Type="http://schemas.openxmlformats.org/officeDocument/2006/relationships/slideLayout" Target="../slideLayouts/slideLayout18.xml"/><Relationship Id="rId2"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9.xml"/><Relationship Id="rId20" Type="http://schemas.openxmlformats.org/officeDocument/2006/relationships/image" Target="../media/image5.png"/><Relationship Id="rId21" Type="http://schemas.openxmlformats.org/officeDocument/2006/relationships/image" Target="../media/image6.png"/><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Relationship Id="rId17" Type="http://schemas.openxmlformats.org/officeDocument/2006/relationships/slideLayout" Target="../slideLayouts/slideLayout37.xml"/><Relationship Id="rId18" Type="http://schemas.openxmlformats.org/officeDocument/2006/relationships/slideLayout" Target="../slideLayouts/slideLayout38.xml"/><Relationship Id="rId19" Type="http://schemas.openxmlformats.org/officeDocument/2006/relationships/theme" Target="../theme/theme3.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2" name="TextBox 11"/>
          <p:cNvSpPr txBox="1"/>
          <p:nvPr/>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pic>
        <p:nvPicPr>
          <p:cNvPr id="8" name="Picture 7" descr="EMC logo white-lg.png"/>
          <p:cNvPicPr>
            <a:picLocks noChangeAspect="1"/>
          </p:cNvPicPr>
          <p:nvPr/>
        </p:nvPicPr>
        <p:blipFill>
          <a:blip r:embed="rId19" cstate="print"/>
          <a:stretch>
            <a:fillRect/>
          </a:stretch>
        </p:blipFill>
        <p:spPr bwMode="gray">
          <a:xfrm>
            <a:off x="7951410" y="4686262"/>
            <a:ext cx="899577" cy="255363"/>
          </a:xfrm>
          <a:prstGeom prst="rect">
            <a:avLst/>
          </a:prstGeom>
        </p:spPr>
      </p:pic>
    </p:spTree>
  </p:cSld>
  <p:clrMap bg1="lt1" tx1="dk1" bg2="lt2" tx2="dk2" accent1="accent1" accent2="accent2" accent3="accent3" accent4="accent4" accent5="accent5" accent6="accent6" hlink="hlink" folHlink="folHlink"/>
  <p:sldLayoutIdLst>
    <p:sldLayoutId id="2147483672" r:id="rId1"/>
    <p:sldLayoutId id="2147483673" r:id="rId2"/>
    <p:sldLayoutId id="2147483694" r:id="rId3"/>
    <p:sldLayoutId id="2147483696" r:id="rId4"/>
    <p:sldLayoutId id="2147483675" r:id="rId5"/>
    <p:sldLayoutId id="2147483697" r:id="rId6"/>
    <p:sldLayoutId id="2147483676" r:id="rId7"/>
    <p:sldLayoutId id="2147483699" r:id="rId8"/>
    <p:sldLayoutId id="2147483677" r:id="rId9"/>
    <p:sldLayoutId id="2147483678" r:id="rId10"/>
    <p:sldLayoutId id="2147483679" r:id="rId11"/>
    <p:sldLayoutId id="2147483680" r:id="rId12"/>
    <p:sldLayoutId id="2147483681" r:id="rId13"/>
    <p:sldLayoutId id="2147483686" r:id="rId14"/>
    <p:sldLayoutId id="2147483698" r:id="rId15"/>
    <p:sldLayoutId id="2147483691" r:id="rId16"/>
    <p:sldLayoutId id="2147483713" r:id="rId17"/>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2039082616"/>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pic>
        <p:nvPicPr>
          <p:cNvPr id="10" name="Picture 9" descr="Pivotal_White.png"/>
          <p:cNvPicPr>
            <a:picLocks noChangeAspect="1"/>
          </p:cNvPicPr>
          <p:nvPr/>
        </p:nvPicPr>
        <p:blipFill rotWithShape="1">
          <a:blip r:embed="rId20" cstate="screen">
            <a:extLst>
              <a:ext uri="{28A0092B-C50C-407E-A947-70E740481C1C}">
                <a14:useLocalDpi xmlns:a14="http://schemas.microsoft.com/office/drawing/2010/main"/>
              </a:ext>
            </a:extLst>
          </a:blip>
          <a:srcRect l="20051" t="21652" r="18528" b="26494"/>
          <a:stretch/>
        </p:blipFill>
        <p:spPr>
          <a:xfrm>
            <a:off x="7926755" y="4642512"/>
            <a:ext cx="997234" cy="329674"/>
          </a:xfrm>
          <a:prstGeom prst="rect">
            <a:avLst/>
          </a:prstGeom>
        </p:spPr>
      </p:pic>
      <p:pic>
        <p:nvPicPr>
          <p:cNvPr id="6" name="Picture 5" descr="pivotal_teal.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404387861"/>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www.google.com/trends/explore" TargetMode="External"/><Relationship Id="rId4"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jpeg"/><Relationship Id="rId7"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xU267-YHN5c?t=1938" TargetMode="External"/><Relationship Id="rId4" Type="http://schemas.openxmlformats.org/officeDocument/2006/relationships/image" Target="../media/image16.png"/><Relationship Id="rId5" Type="http://schemas.openxmlformats.org/officeDocument/2006/relationships/image" Target="../media/image17.jpeg"/><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chart" Target="../charts/char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hyperlink" Target="http://www.indeed.com/jobtrends?q=JEE,+J2EE,+%22Java+EE%22,+Spring&amp;l=" TargetMode="External"/><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017588" y="521135"/>
            <a:ext cx="6048376" cy="1839478"/>
          </a:xfrm>
        </p:spPr>
        <p:txBody>
          <a:bodyPr/>
          <a:lstStyle/>
          <a:p>
            <a:pPr algn="ctr"/>
            <a:r>
              <a:rPr lang="en-US" dirty="0" smtClean="0"/>
              <a:t>Spring Industry Leadership and Proof Points</a:t>
            </a:r>
            <a:endParaRPr lang="en-US" dirty="0"/>
          </a:p>
        </p:txBody>
      </p:sp>
    </p:spTree>
    <p:extLst>
      <p:ext uri="{BB962C8B-B14F-4D97-AF65-F5344CB8AC3E}">
        <p14:creationId xmlns:p14="http://schemas.microsoft.com/office/powerpoint/2010/main" val="32276701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Spring: </a:t>
            </a:r>
            <a:r>
              <a:rPr lang="en-US" sz="2800" i="1" dirty="0"/>
              <a:t>More popular than </a:t>
            </a:r>
            <a:r>
              <a:rPr lang="en-US" sz="2800" i="1" dirty="0" smtClean="0"/>
              <a:t>Java EE </a:t>
            </a:r>
            <a:r>
              <a:rPr lang="en-US" sz="2800" i="1" dirty="0"/>
              <a:t>by # of </a:t>
            </a:r>
            <a:r>
              <a:rPr lang="en-US" sz="2800" i="1" dirty="0" smtClean="0"/>
              <a:t>searches</a:t>
            </a:r>
            <a:endParaRPr lang="en-US" sz="2800" i="1" dirty="0"/>
          </a:p>
        </p:txBody>
      </p:sp>
      <p:sp>
        <p:nvSpPr>
          <p:cNvPr id="4" name="Rectangle 3">
            <a:hlinkClick r:id="rId3"/>
          </p:cNvPr>
          <p:cNvSpPr/>
          <p:nvPr/>
        </p:nvSpPr>
        <p:spPr>
          <a:xfrm>
            <a:off x="0" y="4057632"/>
            <a:ext cx="9331297" cy="561692"/>
          </a:xfrm>
          <a:prstGeom prst="rect">
            <a:avLst/>
          </a:prstGeom>
        </p:spPr>
        <p:txBody>
          <a:bodyPr wrap="square">
            <a:spAutoFit/>
          </a:bodyPr>
          <a:lstStyle/>
          <a:p>
            <a:r>
              <a:rPr lang="en-US" sz="1050" dirty="0"/>
              <a:t>Source: </a:t>
            </a:r>
            <a:endParaRPr lang="en-US" sz="1050" dirty="0" smtClean="0"/>
          </a:p>
          <a:p>
            <a:r>
              <a:rPr lang="en-US" sz="1000" dirty="0"/>
              <a:t>http://</a:t>
            </a:r>
            <a:r>
              <a:rPr lang="en-US" sz="1000" dirty="0" err="1"/>
              <a:t>www.google.com</a:t>
            </a:r>
            <a:r>
              <a:rPr lang="en-US" sz="1000" dirty="0"/>
              <a:t>/trends/</a:t>
            </a:r>
            <a:r>
              <a:rPr lang="en-US" sz="1000" dirty="0" err="1"/>
              <a:t>explore#q</a:t>
            </a:r>
            <a:r>
              <a:rPr lang="en-US" sz="1000" dirty="0"/>
              <a:t>=J2EE%20AND%20Java%2C%20Java%20EE%20AND%20Java%2C%20Spring%20AND%20Java&amp;cmpt=</a:t>
            </a:r>
            <a:r>
              <a:rPr lang="en-US" sz="1000" dirty="0" err="1"/>
              <a:t>q&amp;tz</a:t>
            </a:r>
            <a:r>
              <a:rPr lang="en-US" sz="1000" dirty="0"/>
              <a:t>=Etc%2FGMT%</a:t>
            </a:r>
            <a:r>
              <a:rPr lang="en-US" sz="1000" dirty="0" smtClean="0"/>
              <a:t>2B8</a:t>
            </a:r>
            <a:endParaRPr lang="en-US" sz="1000" dirty="0"/>
          </a:p>
        </p:txBody>
      </p:sp>
      <p:pic>
        <p:nvPicPr>
          <p:cNvPr id="3" name="Picture 2" descr="gtrend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7185" y="741742"/>
            <a:ext cx="6048904" cy="3497023"/>
          </a:xfrm>
          <a:prstGeom prst="rect">
            <a:avLst/>
          </a:prstGeom>
        </p:spPr>
      </p:pic>
    </p:spTree>
    <p:extLst>
      <p:ext uri="{BB962C8B-B14F-4D97-AF65-F5344CB8AC3E}">
        <p14:creationId xmlns:p14="http://schemas.microsoft.com/office/powerpoint/2010/main" val="2246228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rgbClr val="008881"/>
                </a:solidFill>
              </a:rPr>
              <a:t>Spring: </a:t>
            </a:r>
            <a:r>
              <a:rPr lang="en-US" sz="2800" i="1" dirty="0">
                <a:solidFill>
                  <a:srgbClr val="008881"/>
                </a:solidFill>
              </a:rPr>
              <a:t>More popular than </a:t>
            </a:r>
            <a:r>
              <a:rPr lang="en-US" sz="2800" i="1" dirty="0" smtClean="0">
                <a:solidFill>
                  <a:srgbClr val="008881"/>
                </a:solidFill>
              </a:rPr>
              <a:t>Java channel (!) </a:t>
            </a:r>
            <a:br>
              <a:rPr lang="en-US" sz="2800" i="1" dirty="0" smtClean="0">
                <a:solidFill>
                  <a:srgbClr val="008881"/>
                </a:solidFill>
              </a:rPr>
            </a:br>
            <a:r>
              <a:rPr lang="en-US" sz="2800" i="1" dirty="0" smtClean="0">
                <a:solidFill>
                  <a:srgbClr val="008881"/>
                </a:solidFill>
              </a:rPr>
              <a:t>by # </a:t>
            </a:r>
            <a:r>
              <a:rPr lang="en-US" sz="2800" i="1" dirty="0">
                <a:solidFill>
                  <a:srgbClr val="008881"/>
                </a:solidFill>
              </a:rPr>
              <a:t>of </a:t>
            </a:r>
            <a:r>
              <a:rPr lang="en-US" sz="2800" i="1" dirty="0" smtClean="0">
                <a:solidFill>
                  <a:srgbClr val="008881"/>
                </a:solidFill>
              </a:rPr>
              <a:t>video subscribers &amp; views</a:t>
            </a:r>
            <a:endParaRPr lang="en-US" dirty="0"/>
          </a:p>
        </p:txBody>
      </p:sp>
      <p:sp>
        <p:nvSpPr>
          <p:cNvPr id="11" name="TextBox 10"/>
          <p:cNvSpPr txBox="1"/>
          <p:nvPr/>
        </p:nvSpPr>
        <p:spPr>
          <a:xfrm>
            <a:off x="6206457" y="940069"/>
            <a:ext cx="2691763" cy="584775"/>
          </a:xfrm>
          <a:prstGeom prst="rect">
            <a:avLst/>
          </a:prstGeom>
          <a:noFill/>
        </p:spPr>
        <p:txBody>
          <a:bodyPr wrap="none" rtlCol="0">
            <a:spAutoFit/>
          </a:bodyPr>
          <a:lstStyle/>
          <a:p>
            <a:r>
              <a:rPr lang="en-US" sz="800" dirty="0" smtClean="0"/>
              <a:t>Sources:</a:t>
            </a:r>
          </a:p>
          <a:p>
            <a:r>
              <a:rPr lang="en-US" sz="800" dirty="0"/>
              <a:t>https://www.youtube.com/user/SpringSourceDev/</a:t>
            </a:r>
            <a:r>
              <a:rPr lang="en-US" sz="800" dirty="0" smtClean="0"/>
              <a:t>about</a:t>
            </a:r>
          </a:p>
          <a:p>
            <a:r>
              <a:rPr lang="en-US" sz="800" dirty="0"/>
              <a:t>http://</a:t>
            </a:r>
            <a:r>
              <a:rPr lang="en-US" sz="800" dirty="0" err="1"/>
              <a:t>www.youtube.com</a:t>
            </a:r>
            <a:r>
              <a:rPr lang="en-US" sz="800" dirty="0"/>
              <a:t>/user/java/</a:t>
            </a:r>
            <a:r>
              <a:rPr lang="en-US" sz="800" dirty="0" smtClean="0"/>
              <a:t>about</a:t>
            </a:r>
          </a:p>
          <a:p>
            <a:r>
              <a:rPr lang="en-US" sz="800" dirty="0" smtClean="0"/>
              <a:t>March 2016</a:t>
            </a:r>
            <a:endParaRPr lang="en-US" sz="800" dirty="0"/>
          </a:p>
        </p:txBody>
      </p:sp>
      <p:pic>
        <p:nvPicPr>
          <p:cNvPr id="13" name="Picture 12" descr="Screen Shot 2016-03-01 at 5.13.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009" y="1646156"/>
            <a:ext cx="5530151" cy="2489540"/>
          </a:xfrm>
          <a:prstGeom prst="rect">
            <a:avLst/>
          </a:prstGeom>
        </p:spPr>
      </p:pic>
      <p:sp>
        <p:nvSpPr>
          <p:cNvPr id="6" name="Rounded Rectangle 5"/>
          <p:cNvSpPr/>
          <p:nvPr/>
        </p:nvSpPr>
        <p:spPr bwMode="auto">
          <a:xfrm>
            <a:off x="342411" y="3528966"/>
            <a:ext cx="1597642" cy="507079"/>
          </a:xfrm>
          <a:prstGeom prst="roundRect">
            <a:avLst/>
          </a:prstGeom>
          <a:noFill/>
          <a:ln w="38100">
            <a:solidFill>
              <a:srgbClr val="C00000"/>
            </a:solidFill>
            <a:round/>
            <a:headEnd/>
            <a:tailEnd/>
          </a:ln>
          <a:effectLst>
            <a:outerShdw blurRad="50800" dist="38100" dir="2700000" algn="tl" rotWithShape="0">
              <a:prstClr val="black">
                <a:alpha val="40000"/>
              </a:prstClr>
            </a:outerShdw>
          </a:effectLst>
        </p:spPr>
        <p:txBody>
          <a:bodyPr wrap="none" lIns="0" tIns="0" rIns="0" bIns="0" rtlCol="0" anchor="ctr"/>
          <a:lstStyle/>
          <a:p>
            <a:pPr algn="ctr" fontAlgn="base">
              <a:spcBef>
                <a:spcPct val="0"/>
              </a:spcBef>
              <a:spcAft>
                <a:spcPct val="40000"/>
              </a:spcAft>
            </a:pPr>
            <a:endParaRPr lang="en-US" dirty="0" err="1" smtClean="0">
              <a:solidFill>
                <a:srgbClr val="FFFFFF"/>
              </a:solidFill>
            </a:endParaRPr>
          </a:p>
        </p:txBody>
      </p:sp>
      <p:pic>
        <p:nvPicPr>
          <p:cNvPr id="3" name="Picture 2" descr="Screen Shot 2016-03-01 at 5.13.2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9708" y="1629920"/>
            <a:ext cx="5760538" cy="2467836"/>
          </a:xfrm>
          <a:prstGeom prst="rect">
            <a:avLst/>
          </a:prstGeom>
        </p:spPr>
      </p:pic>
      <p:sp>
        <p:nvSpPr>
          <p:cNvPr id="10" name="Rounded Rectangle 9"/>
          <p:cNvSpPr/>
          <p:nvPr/>
        </p:nvSpPr>
        <p:spPr bwMode="auto">
          <a:xfrm>
            <a:off x="3213113" y="3647658"/>
            <a:ext cx="1697021" cy="502332"/>
          </a:xfrm>
          <a:prstGeom prst="roundRect">
            <a:avLst/>
          </a:prstGeom>
          <a:noFill/>
          <a:ln w="38100">
            <a:solidFill>
              <a:srgbClr val="C00000"/>
            </a:solidFill>
            <a:round/>
            <a:headEnd/>
            <a:tailEnd/>
          </a:ln>
          <a:effectLst>
            <a:outerShdw blurRad="50800" dist="38100" dir="2700000" algn="tl" rotWithShape="0">
              <a:prstClr val="black">
                <a:alpha val="40000"/>
              </a:prstClr>
            </a:outerShdw>
          </a:effectLst>
        </p:spPr>
        <p:txBody>
          <a:bodyPr wrap="none" lIns="0" tIns="0" rIns="0" bIns="0" rtlCol="0" anchor="ctr"/>
          <a:lstStyle/>
          <a:p>
            <a:pPr algn="ctr" fontAlgn="base">
              <a:spcBef>
                <a:spcPct val="0"/>
              </a:spcBef>
              <a:spcAft>
                <a:spcPct val="40000"/>
              </a:spcAft>
            </a:pPr>
            <a:endParaRPr lang="en-US" dirty="0" err="1" smtClean="0">
              <a:solidFill>
                <a:srgbClr val="FFFFFF"/>
              </a:solidFill>
            </a:endParaRPr>
          </a:p>
        </p:txBody>
      </p:sp>
    </p:spTree>
    <p:extLst>
      <p:ext uri="{BB962C8B-B14F-4D97-AF65-F5344CB8AC3E}">
        <p14:creationId xmlns:p14="http://schemas.microsoft.com/office/powerpoint/2010/main" val="24526651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6-03-01 at 5.21.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8108"/>
            <a:ext cx="4810901" cy="2102242"/>
          </a:xfrm>
          <a:prstGeom prst="rect">
            <a:avLst/>
          </a:prstGeom>
        </p:spPr>
      </p:pic>
      <p:pic>
        <p:nvPicPr>
          <p:cNvPr id="7" name="Picture 6" descr="Screen Shot 2016-03-01 at 5.19.57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4789" y="1002607"/>
            <a:ext cx="4795730" cy="2909769"/>
          </a:xfrm>
          <a:prstGeom prst="rect">
            <a:avLst/>
          </a:prstGeom>
        </p:spPr>
      </p:pic>
      <p:sp>
        <p:nvSpPr>
          <p:cNvPr id="13" name="Rounded Rectangle 12"/>
          <p:cNvSpPr/>
          <p:nvPr/>
        </p:nvSpPr>
        <p:spPr bwMode="auto">
          <a:xfrm>
            <a:off x="0" y="2023065"/>
            <a:ext cx="1204232" cy="538733"/>
          </a:xfrm>
          <a:prstGeom prst="roundRect">
            <a:avLst/>
          </a:prstGeom>
          <a:noFill/>
          <a:ln w="38100">
            <a:solidFill>
              <a:srgbClr val="C00000"/>
            </a:solidFill>
            <a:round/>
            <a:headEnd/>
            <a:tailEnd/>
          </a:ln>
          <a:effectLst>
            <a:outerShdw blurRad="50800" dist="38100" dir="2700000" algn="tl" rotWithShape="0">
              <a:prstClr val="black">
                <a:alpha val="40000"/>
              </a:prstClr>
            </a:outerShdw>
          </a:effectLst>
        </p:spPr>
        <p:txBody>
          <a:bodyPr wrap="none" lIns="0" tIns="0" rIns="0" bIns="0" rtlCol="0" anchor="ctr"/>
          <a:lstStyle/>
          <a:p>
            <a:pPr algn="ctr" fontAlgn="base">
              <a:spcBef>
                <a:spcPct val="0"/>
              </a:spcBef>
              <a:spcAft>
                <a:spcPct val="40000"/>
              </a:spcAft>
            </a:pPr>
            <a:endParaRPr lang="en-US" dirty="0" err="1" smtClean="0">
              <a:solidFill>
                <a:srgbClr val="FFFFFF"/>
              </a:solidFill>
            </a:endParaRPr>
          </a:p>
        </p:txBody>
      </p:sp>
      <p:sp>
        <p:nvSpPr>
          <p:cNvPr id="2" name="Title 1"/>
          <p:cNvSpPr>
            <a:spLocks noGrp="1"/>
          </p:cNvSpPr>
          <p:nvPr>
            <p:ph type="title"/>
          </p:nvPr>
        </p:nvSpPr>
        <p:spPr/>
        <p:txBody>
          <a:bodyPr/>
          <a:lstStyle/>
          <a:p>
            <a:r>
              <a:rPr lang="en-US" sz="2800" b="1" dirty="0" smtClean="0">
                <a:solidFill>
                  <a:srgbClr val="008881"/>
                </a:solidFill>
              </a:rPr>
              <a:t>Spring: </a:t>
            </a:r>
            <a:r>
              <a:rPr lang="en-US" sz="2800" i="1" dirty="0" smtClean="0">
                <a:solidFill>
                  <a:srgbClr val="008881"/>
                </a:solidFill>
              </a:rPr>
              <a:t>3x more SO questions tagged than Java EE</a:t>
            </a:r>
            <a:endParaRPr lang="en-US" dirty="0"/>
          </a:p>
        </p:txBody>
      </p:sp>
      <p:sp>
        <p:nvSpPr>
          <p:cNvPr id="10" name="Rounded Rectangle 9"/>
          <p:cNvSpPr/>
          <p:nvPr/>
        </p:nvSpPr>
        <p:spPr bwMode="auto">
          <a:xfrm>
            <a:off x="4183626" y="2005043"/>
            <a:ext cx="1365831" cy="574158"/>
          </a:xfrm>
          <a:prstGeom prst="roundRect">
            <a:avLst/>
          </a:prstGeom>
          <a:noFill/>
          <a:ln w="38100">
            <a:solidFill>
              <a:srgbClr val="C00000"/>
            </a:solidFill>
            <a:round/>
            <a:headEnd/>
            <a:tailEnd/>
          </a:ln>
          <a:effectLst>
            <a:outerShdw blurRad="50800" dist="38100" dir="2700000" algn="tl" rotWithShape="0">
              <a:prstClr val="black">
                <a:alpha val="40000"/>
              </a:prstClr>
            </a:outerShdw>
          </a:effectLst>
        </p:spPr>
        <p:txBody>
          <a:bodyPr wrap="none" lIns="0" tIns="0" rIns="0" bIns="0" rtlCol="0" anchor="ctr"/>
          <a:lstStyle/>
          <a:p>
            <a:pPr algn="ctr" fontAlgn="base">
              <a:spcBef>
                <a:spcPct val="0"/>
              </a:spcBef>
              <a:spcAft>
                <a:spcPct val="40000"/>
              </a:spcAft>
            </a:pPr>
            <a:endParaRPr lang="en-US" dirty="0" err="1" smtClean="0">
              <a:solidFill>
                <a:srgbClr val="FFFFFF"/>
              </a:solidFill>
            </a:endParaRPr>
          </a:p>
        </p:txBody>
      </p:sp>
    </p:spTree>
    <p:extLst>
      <p:ext uri="{BB962C8B-B14F-4D97-AF65-F5344CB8AC3E}">
        <p14:creationId xmlns:p14="http://schemas.microsoft.com/office/powerpoint/2010/main" val="32027669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solidFill>
                  <a:srgbClr val="008881"/>
                </a:solidFill>
              </a:rPr>
              <a:t>Spring: </a:t>
            </a:r>
            <a:r>
              <a:rPr lang="en-US" sz="2800" i="1" dirty="0" smtClean="0">
                <a:solidFill>
                  <a:srgbClr val="008881"/>
                </a:solidFill>
              </a:rPr>
              <a:t>More popular than Java EE by social media</a:t>
            </a:r>
            <a:endParaRPr lang="en-US" dirty="0"/>
          </a:p>
        </p:txBody>
      </p:sp>
      <p:pic>
        <p:nvPicPr>
          <p:cNvPr id="3" name="Picture 2" descr="Screen Shot 2016-03-01 at 7.21.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485" y="1060237"/>
            <a:ext cx="1343520" cy="410297"/>
          </a:xfrm>
          <a:prstGeom prst="rect">
            <a:avLst/>
          </a:prstGeom>
        </p:spPr>
      </p:pic>
      <p:pic>
        <p:nvPicPr>
          <p:cNvPr id="5" name="Picture 4" descr="Screen Shot 2016-03-01 at 7.22.0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6078" y="1007078"/>
            <a:ext cx="3298462" cy="482702"/>
          </a:xfrm>
          <a:prstGeom prst="rect">
            <a:avLst/>
          </a:prstGeom>
        </p:spPr>
      </p:pic>
      <p:pic>
        <p:nvPicPr>
          <p:cNvPr id="6" name="Picture 5" descr="Screen Shot 2016-03-01 at 7.22.3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2954" y="1463661"/>
            <a:ext cx="2743355" cy="474657"/>
          </a:xfrm>
          <a:prstGeom prst="rect">
            <a:avLst/>
          </a:prstGeom>
        </p:spPr>
      </p:pic>
      <p:pic>
        <p:nvPicPr>
          <p:cNvPr id="14" name="Picture 13" descr="Twitter-Logo-Hashtag.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02793"/>
            <a:ext cx="3872747" cy="2528156"/>
          </a:xfrm>
          <a:prstGeom prst="rect">
            <a:avLst/>
          </a:prstGeom>
        </p:spPr>
      </p:pic>
      <p:pic>
        <p:nvPicPr>
          <p:cNvPr id="4" name="Picture 3" descr="Screen Shot 2016-03-01 at 7.22.32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3370" y="1520213"/>
            <a:ext cx="1560736" cy="386161"/>
          </a:xfrm>
          <a:prstGeom prst="rect">
            <a:avLst/>
          </a:prstGeom>
        </p:spPr>
      </p:pic>
    </p:spTree>
    <p:extLst>
      <p:ext uri="{BB962C8B-B14F-4D97-AF65-F5344CB8AC3E}">
        <p14:creationId xmlns:p14="http://schemas.microsoft.com/office/powerpoint/2010/main" val="41074604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2600" dirty="0" smtClean="0">
                <a:solidFill>
                  <a:srgbClr val="4C4C4C"/>
                </a:solidFill>
                <a:uFill>
                  <a:solidFill>
                    <a:srgbClr val="008881"/>
                  </a:solidFill>
                </a:uFill>
              </a:rPr>
              <a:t>Spring at a Glance</a:t>
            </a:r>
            <a:endParaRPr lang="en-US" sz="2600" dirty="0">
              <a:solidFill>
                <a:srgbClr val="008881"/>
              </a:solidFill>
              <a:uFill>
                <a:solidFill>
                  <a:srgbClr val="008881"/>
                </a:solidFill>
              </a:uFill>
            </a:endParaRPr>
          </a:p>
        </p:txBody>
      </p:sp>
      <p:pic>
        <p:nvPicPr>
          <p:cNvPr id="2" name="Picture 1" descr="Screen Shot 2016-03-01 at 7.09.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9173" y="930700"/>
            <a:ext cx="3511816" cy="1958645"/>
          </a:xfrm>
          <a:prstGeom prst="rect">
            <a:avLst/>
          </a:prstGeom>
        </p:spPr>
      </p:pic>
      <p:pic>
        <p:nvPicPr>
          <p:cNvPr id="3" name="Picture 2" descr="Screen Shot 2016-03-01 at 7.09.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772" y="886388"/>
            <a:ext cx="1890583" cy="2498271"/>
          </a:xfrm>
          <a:prstGeom prst="rect">
            <a:avLst/>
          </a:prstGeom>
        </p:spPr>
      </p:pic>
      <p:pic>
        <p:nvPicPr>
          <p:cNvPr id="4" name="Picture 3" descr="Screen Shot 2016-03-01 at 7.09.5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8425" y="2871452"/>
            <a:ext cx="3493085" cy="1713084"/>
          </a:xfrm>
          <a:prstGeom prst="rect">
            <a:avLst/>
          </a:prstGeom>
        </p:spPr>
      </p:pic>
      <p:pic>
        <p:nvPicPr>
          <p:cNvPr id="10" name="Picture 9" descr="Screen Shot 2016-03-01 at 7.09.0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8" y="1865790"/>
            <a:ext cx="3721925" cy="2690742"/>
          </a:xfrm>
          <a:prstGeom prst="rect">
            <a:avLst/>
          </a:prstGeom>
        </p:spPr>
      </p:pic>
      <p:sp>
        <p:nvSpPr>
          <p:cNvPr id="5" name="TextBox 4"/>
          <p:cNvSpPr txBox="1"/>
          <p:nvPr/>
        </p:nvSpPr>
        <p:spPr>
          <a:xfrm>
            <a:off x="350690" y="758139"/>
            <a:ext cx="2786563" cy="923330"/>
          </a:xfrm>
          <a:prstGeom prst="rect">
            <a:avLst/>
          </a:prstGeom>
          <a:noFill/>
        </p:spPr>
        <p:txBody>
          <a:bodyPr wrap="square" rtlCol="0">
            <a:spAutoFit/>
          </a:bodyPr>
          <a:lstStyle/>
          <a:p>
            <a:pPr algn="ctr"/>
            <a:r>
              <a:rPr lang="en-US" dirty="0" smtClean="0">
                <a:solidFill>
                  <a:srgbClr val="AEBF2F"/>
                </a:solidFill>
              </a:rPr>
              <a:t>Pivotal Software Inc employs the majority of Spring committers</a:t>
            </a:r>
          </a:p>
        </p:txBody>
      </p:sp>
      <p:pic>
        <p:nvPicPr>
          <p:cNvPr id="11" name="Picture 10" descr="Spring_Avatar_Green_500x500.png"/>
          <p:cNvPicPr>
            <a:picLocks noChangeAspect="1"/>
          </p:cNvPicPr>
          <p:nvPr/>
        </p:nvPicPr>
        <p:blipFill>
          <a:blip r:embed="rId7">
            <a:clrChange>
              <a:clrFrom>
                <a:srgbClr val="D7D7D7"/>
              </a:clrFrom>
              <a:clrTo>
                <a:srgbClr val="D7D7D7">
                  <a:alpha val="0"/>
                </a:srgbClr>
              </a:clrTo>
            </a:clrChange>
            <a:duotone>
              <a:prstClr val="black"/>
              <a:srgbClr val="F4F4F4">
                <a:tint val="45000"/>
                <a:satMod val="400000"/>
              </a:srgbClr>
            </a:duotone>
            <a:alphaModFix amt="30000"/>
            <a:extLst>
              <a:ext uri="{28A0092B-C50C-407E-A947-70E740481C1C}">
                <a14:useLocalDpi xmlns:a14="http://schemas.microsoft.com/office/drawing/2010/main" val="0"/>
              </a:ext>
            </a:extLst>
          </a:blip>
          <a:stretch>
            <a:fillRect/>
          </a:stretch>
        </p:blipFill>
        <p:spPr>
          <a:xfrm>
            <a:off x="3433443" y="-2818145"/>
            <a:ext cx="8236471" cy="8236471"/>
          </a:xfrm>
          <a:prstGeom prst="rect">
            <a:avLst/>
          </a:prstGeom>
        </p:spPr>
      </p:pic>
      <p:pic>
        <p:nvPicPr>
          <p:cNvPr id="9" name="Picture 8" descr="Screen Shot 2016-03-01 at 7.09.13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639" y="4325247"/>
            <a:ext cx="2082992" cy="287551"/>
          </a:xfrm>
          <a:prstGeom prst="rect">
            <a:avLst/>
          </a:prstGeom>
        </p:spPr>
      </p:pic>
    </p:spTree>
    <p:extLst>
      <p:ext uri="{BB962C8B-B14F-4D97-AF65-F5344CB8AC3E}">
        <p14:creationId xmlns:p14="http://schemas.microsoft.com/office/powerpoint/2010/main" val="379425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2600" dirty="0" smtClean="0">
                <a:solidFill>
                  <a:srgbClr val="4C4C4C"/>
                </a:solidFill>
                <a:uFill>
                  <a:solidFill>
                    <a:srgbClr val="008881"/>
                  </a:solidFill>
                </a:uFill>
              </a:rPr>
              <a:t>Innovation Speed in Java </a:t>
            </a:r>
            <a:r>
              <a:rPr lang="en-US" sz="2600" dirty="0" smtClean="0">
                <a:solidFill>
                  <a:srgbClr val="008881"/>
                </a:solidFill>
                <a:uFill>
                  <a:solidFill>
                    <a:srgbClr val="008881"/>
                  </a:solidFill>
                </a:uFill>
              </a:rPr>
              <a:t>WINS</a:t>
            </a:r>
            <a:endParaRPr lang="en-US" sz="2600" dirty="0">
              <a:solidFill>
                <a:srgbClr val="008881"/>
              </a:solidFill>
              <a:uFill>
                <a:solidFill>
                  <a:srgbClr val="008881"/>
                </a:solidFill>
              </a:uFill>
            </a:endParaRPr>
          </a:p>
        </p:txBody>
      </p:sp>
      <p:sp>
        <p:nvSpPr>
          <p:cNvPr id="7" name="TextBox 6"/>
          <p:cNvSpPr txBox="1"/>
          <p:nvPr/>
        </p:nvSpPr>
        <p:spPr>
          <a:xfrm>
            <a:off x="586109" y="3483793"/>
            <a:ext cx="8324529" cy="1169551"/>
          </a:xfrm>
          <a:prstGeom prst="rect">
            <a:avLst/>
          </a:prstGeom>
          <a:noFill/>
          <a:ln>
            <a:noFill/>
          </a:ln>
        </p:spPr>
        <p:txBody>
          <a:bodyPr wrap="square" rtlCol="0">
            <a:spAutoFit/>
          </a:bodyPr>
          <a:lstStyle/>
          <a:p>
            <a:r>
              <a:rPr lang="en-US" sz="2600" dirty="0" smtClean="0">
                <a:solidFill>
                  <a:srgbClr val="008881"/>
                </a:solidFill>
              </a:rPr>
              <a:t>“Velocity on the JVM is </a:t>
            </a:r>
            <a:r>
              <a:rPr lang="en-US" sz="2600" dirty="0">
                <a:solidFill>
                  <a:srgbClr val="008881"/>
                </a:solidFill>
              </a:rPr>
              <a:t>the Killer </a:t>
            </a:r>
            <a:r>
              <a:rPr lang="en-US" sz="2600" dirty="0" smtClean="0">
                <a:solidFill>
                  <a:srgbClr val="008881"/>
                </a:solidFill>
              </a:rPr>
              <a:t>App”</a:t>
            </a:r>
          </a:p>
          <a:p>
            <a:r>
              <a:rPr lang="en-US" sz="1200" b="1" dirty="0">
                <a:solidFill>
                  <a:schemeClr val="bg1">
                    <a:lumMod val="65000"/>
                  </a:schemeClr>
                </a:solidFill>
              </a:rPr>
              <a:t>	</a:t>
            </a:r>
            <a:r>
              <a:rPr lang="en-US" sz="1200" b="1" dirty="0" smtClean="0">
                <a:solidFill>
                  <a:schemeClr val="bg1">
                    <a:lumMod val="65000"/>
                  </a:schemeClr>
                </a:solidFill>
              </a:rPr>
              <a:t>Andy Glover (Netflix Cloud Ops) @ SpringOne2GX 2014 Keynote – early Spring Boot adopters</a:t>
            </a:r>
            <a:br>
              <a:rPr lang="en-US" sz="1200" b="1" dirty="0" smtClean="0">
                <a:solidFill>
                  <a:schemeClr val="bg1">
                    <a:lumMod val="65000"/>
                  </a:schemeClr>
                </a:solidFill>
              </a:rPr>
            </a:br>
            <a:endParaRPr lang="en-US" sz="1200" b="1" dirty="0" smtClean="0">
              <a:solidFill>
                <a:schemeClr val="bg1">
                  <a:lumMod val="65000"/>
                </a:schemeClr>
              </a:solidFill>
            </a:endParaRPr>
          </a:p>
          <a:p>
            <a:r>
              <a:rPr lang="en-US" sz="1000" dirty="0" smtClean="0">
                <a:solidFill>
                  <a:srgbClr val="008881"/>
                </a:solidFill>
                <a:hlinkClick r:id="rId3"/>
              </a:rPr>
              <a:t>Youtube Link to Keynote Video</a:t>
            </a:r>
            <a:endParaRPr lang="en-US" sz="1000" dirty="0" smtClean="0">
              <a:solidFill>
                <a:srgbClr val="008881"/>
              </a:solidFill>
            </a:endParaRPr>
          </a:p>
          <a:p>
            <a:endParaRPr lang="en-US" sz="1000" dirty="0" smtClean="0">
              <a:solidFill>
                <a:srgbClr val="008881"/>
              </a:solidFill>
            </a:endParaRPr>
          </a:p>
        </p:txBody>
      </p:sp>
      <p:pic>
        <p:nvPicPr>
          <p:cNvPr id="8" name="Picture 7" descr="Screen Shot 2015-11-30 at 12.32.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7225" y="912928"/>
            <a:ext cx="3975108" cy="2370215"/>
          </a:xfrm>
          <a:prstGeom prst="rect">
            <a:avLst/>
          </a:prstGeom>
          <a:ln>
            <a:noFill/>
          </a:ln>
          <a:effectLst>
            <a:outerShdw blurRad="292100" dist="139700" dir="2700000" algn="tl" rotWithShape="0">
              <a:srgbClr val="333333">
                <a:alpha val="65000"/>
              </a:srgbClr>
            </a:outerShdw>
          </a:effectLst>
        </p:spPr>
      </p:pic>
      <p:pic>
        <p:nvPicPr>
          <p:cNvPr id="5" name="Picture 2" descr="http://photos4.meetupstatic.com/photos/event/7/8/f/c/global_249990972.jpe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894687" y="2769180"/>
            <a:ext cx="525078" cy="525078"/>
          </a:xfrm>
          <a:prstGeom prst="roundRect">
            <a:avLst>
              <a:gd name="adj" fmla="val 8594"/>
            </a:avLst>
          </a:prstGeom>
          <a:solidFill>
            <a:srgbClr val="FFFFFF">
              <a:shade val="85000"/>
            </a:srgbClr>
          </a:solidFill>
          <a:ln>
            <a:noFill/>
          </a:ln>
          <a:effectLst>
            <a:outerShdw blurRad="50800" dist="38100" dir="2700000" algn="tl" rotWithShape="0">
              <a:srgbClr val="000000">
                <a:alpha val="43000"/>
              </a:srgbClr>
            </a:outerShdw>
          </a:effectLst>
          <a:extLst/>
        </p:spPr>
      </p:pic>
    </p:spTree>
    <p:extLst>
      <p:ext uri="{BB962C8B-B14F-4D97-AF65-F5344CB8AC3E}">
        <p14:creationId xmlns:p14="http://schemas.microsoft.com/office/powerpoint/2010/main" val="106038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Spring Boot Adoption</a:t>
            </a:r>
            <a:r>
              <a:rPr lang="en-US" dirty="0" smtClean="0"/>
              <a:t/>
            </a:r>
            <a:br>
              <a:rPr lang="en-US" dirty="0" smtClean="0"/>
            </a:br>
            <a:endParaRPr lang="en-US" dirty="0"/>
          </a:p>
        </p:txBody>
      </p:sp>
      <p:sp>
        <p:nvSpPr>
          <p:cNvPr id="3" name="Rectangle 2"/>
          <p:cNvSpPr/>
          <p:nvPr/>
        </p:nvSpPr>
        <p:spPr>
          <a:xfrm>
            <a:off x="169471" y="4636670"/>
            <a:ext cx="2800767" cy="369332"/>
          </a:xfrm>
          <a:prstGeom prst="rect">
            <a:avLst/>
          </a:prstGeom>
        </p:spPr>
        <p:txBody>
          <a:bodyPr wrap="none">
            <a:spAutoFit/>
          </a:bodyPr>
          <a:lstStyle/>
          <a:p>
            <a:r>
              <a:rPr lang="en-US" dirty="0">
                <a:solidFill>
                  <a:srgbClr val="000000"/>
                </a:solidFill>
                <a:latin typeface="Arial"/>
              </a:rPr>
              <a:t>Source: oss.sonatype.org</a:t>
            </a:r>
          </a:p>
        </p:txBody>
      </p:sp>
      <p:sp>
        <p:nvSpPr>
          <p:cNvPr id="18" name="Explosion 2 17"/>
          <p:cNvSpPr/>
          <p:nvPr/>
        </p:nvSpPr>
        <p:spPr>
          <a:xfrm rot="1682066">
            <a:off x="7500247" y="765251"/>
            <a:ext cx="895350" cy="833644"/>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19" name="TextBox 18"/>
          <p:cNvSpPr txBox="1"/>
          <p:nvPr/>
        </p:nvSpPr>
        <p:spPr>
          <a:xfrm>
            <a:off x="7326387" y="1034882"/>
            <a:ext cx="1144270" cy="307777"/>
          </a:xfrm>
          <a:prstGeom prst="rect">
            <a:avLst/>
          </a:prstGeom>
          <a:noFill/>
        </p:spPr>
        <p:txBody>
          <a:bodyPr wrap="square" rtlCol="0">
            <a:spAutoFit/>
          </a:bodyPr>
          <a:lstStyle/>
          <a:p>
            <a:pPr algn="ctr"/>
            <a:r>
              <a:rPr lang="en-US" sz="1400" b="1" dirty="0" smtClean="0">
                <a:solidFill>
                  <a:srgbClr val="FFFFFF"/>
                </a:solidFill>
                <a:latin typeface="Arial"/>
              </a:rPr>
              <a:t>4.2M</a:t>
            </a:r>
          </a:p>
        </p:txBody>
      </p:sp>
      <p:sp>
        <p:nvSpPr>
          <p:cNvPr id="22" name="Rectangle 21"/>
          <p:cNvSpPr/>
          <p:nvPr/>
        </p:nvSpPr>
        <p:spPr>
          <a:xfrm>
            <a:off x="3186446" y="879624"/>
            <a:ext cx="2917686" cy="369332"/>
          </a:xfrm>
          <a:prstGeom prst="rect">
            <a:avLst/>
          </a:prstGeom>
        </p:spPr>
        <p:txBody>
          <a:bodyPr wrap="none">
            <a:spAutoFit/>
          </a:bodyPr>
          <a:lstStyle/>
          <a:p>
            <a:r>
              <a:rPr lang="en-US" dirty="0">
                <a:solidFill>
                  <a:srgbClr val="4C4C4C"/>
                </a:solidFill>
                <a:latin typeface="Arial"/>
              </a:rPr>
              <a:t>Monthly Maven downloads</a:t>
            </a:r>
          </a:p>
        </p:txBody>
      </p:sp>
      <p:graphicFrame>
        <p:nvGraphicFramePr>
          <p:cNvPr id="9" name="Chart 8"/>
          <p:cNvGraphicFramePr>
            <a:graphicFrameLocks/>
          </p:cNvGraphicFramePr>
          <p:nvPr>
            <p:extLst>
              <p:ext uri="{D42A27DB-BD31-4B8C-83A1-F6EECF244321}">
                <p14:modId xmlns:p14="http://schemas.microsoft.com/office/powerpoint/2010/main" val="1429519994"/>
              </p:ext>
            </p:extLst>
          </p:nvPr>
        </p:nvGraphicFramePr>
        <p:xfrm>
          <a:off x="530176" y="1200149"/>
          <a:ext cx="8051282" cy="342391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9014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p:txBody>
          <a:bodyPr/>
          <a:lstStyle/>
          <a:p>
            <a:pPr lvl="0"/>
            <a:r>
              <a:rPr lang="en-US" dirty="0" smtClean="0">
                <a:solidFill>
                  <a:schemeClr val="tx1"/>
                </a:solidFill>
              </a:rPr>
              <a:t>Apache Tomcat </a:t>
            </a:r>
            <a:r>
              <a:rPr lang="en-US" dirty="0" smtClean="0"/>
              <a:t>LEADERSHIP</a:t>
            </a:r>
            <a:endParaRPr lang="en" dirty="0"/>
          </a:p>
        </p:txBody>
      </p:sp>
      <p:pic>
        <p:nvPicPr>
          <p:cNvPr id="6" name="Picture 5" descr="Screen Shot 2015-11-17 at 3.29.07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7940" y="740081"/>
            <a:ext cx="5565952" cy="3678119"/>
          </a:xfrm>
          <a:prstGeom prst="rect">
            <a:avLst/>
          </a:prstGeom>
        </p:spPr>
      </p:pic>
      <p:sp>
        <p:nvSpPr>
          <p:cNvPr id="14" name="Rectangle 13"/>
          <p:cNvSpPr/>
          <p:nvPr/>
        </p:nvSpPr>
        <p:spPr>
          <a:xfrm>
            <a:off x="1773132" y="3899493"/>
            <a:ext cx="523524" cy="2296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2070371" y="2822506"/>
            <a:ext cx="1022898" cy="99766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841221" y="3064895"/>
            <a:ext cx="659202" cy="4847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842424" y="3094482"/>
            <a:ext cx="813105" cy="33884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2531009" y="2841897"/>
            <a:ext cx="311417" cy="24486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00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0346" y="3321537"/>
            <a:ext cx="3712146" cy="435503"/>
          </a:xfrm>
          <a:prstGeom prst="rect">
            <a:avLst/>
          </a:prstGeom>
        </p:spPr>
      </p:pic>
      <p:sp>
        <p:nvSpPr>
          <p:cNvPr id="175" name="Shape 175"/>
          <p:cNvSpPr txBox="1">
            <a:spLocks noGrp="1"/>
          </p:cNvSpPr>
          <p:nvPr>
            <p:ph type="title"/>
          </p:nvPr>
        </p:nvSpPr>
        <p:spPr/>
        <p:txBody>
          <a:bodyPr/>
          <a:lstStyle/>
          <a:p>
            <a:pPr lvl="0"/>
            <a:r>
              <a:rPr lang="en-US" dirty="0" smtClean="0">
                <a:solidFill>
                  <a:schemeClr val="tx1"/>
                </a:solidFill>
              </a:rPr>
              <a:t>Industry</a:t>
            </a:r>
            <a:r>
              <a:rPr lang="en-US" dirty="0" smtClean="0"/>
              <a:t> LEADERSHIP</a:t>
            </a:r>
            <a:endParaRPr lang="en" dirty="0"/>
          </a:p>
        </p:txBody>
      </p:sp>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650" y="3826949"/>
            <a:ext cx="3712146" cy="391280"/>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0426" y="830511"/>
            <a:ext cx="2814147" cy="1035435"/>
          </a:xfrm>
          <a:prstGeom prst="rect">
            <a:avLst/>
          </a:prstGeom>
        </p:spPr>
      </p:pic>
      <p:pic>
        <p:nvPicPr>
          <p:cNvPr id="8" name="Picture 7"/>
          <p:cNvPicPr>
            <a:picLocks noChangeAspect="1"/>
          </p:cNvPicPr>
          <p:nvPr/>
        </p:nvPicPr>
        <p:blipFill>
          <a:blip r:embed="rId6"/>
          <a:stretch>
            <a:fillRect/>
          </a:stretch>
        </p:blipFill>
        <p:spPr>
          <a:xfrm>
            <a:off x="4891845" y="3258380"/>
            <a:ext cx="4008627" cy="1373982"/>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28143" y="1778756"/>
            <a:ext cx="449098" cy="410604"/>
          </a:xfrm>
          <a:prstGeom prst="rect">
            <a:avLst/>
          </a:prstGeom>
        </p:spPr>
      </p:pic>
      <p:pic>
        <p:nvPicPr>
          <p:cNvPr id="11" name="Picture 10"/>
          <p:cNvPicPr>
            <a:picLocks noChangeAspect="1"/>
          </p:cNvPicPr>
          <p:nvPr/>
        </p:nvPicPr>
        <p:blipFill>
          <a:blip r:embed="rId8"/>
          <a:stretch>
            <a:fillRect/>
          </a:stretch>
        </p:blipFill>
        <p:spPr>
          <a:xfrm>
            <a:off x="4783151" y="367017"/>
            <a:ext cx="4106316" cy="513290"/>
          </a:xfrm>
          <a:prstGeom prst="rect">
            <a:avLst/>
          </a:prstGeom>
        </p:spPr>
      </p:pic>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676646" y="1167036"/>
            <a:ext cx="812651" cy="199330"/>
          </a:xfrm>
          <a:prstGeom prst="rect">
            <a:avLst/>
          </a:prstGeom>
        </p:spPr>
      </p:pic>
      <p:pic>
        <p:nvPicPr>
          <p:cNvPr id="9" name="Picture 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321745" y="948164"/>
            <a:ext cx="791618" cy="245585"/>
          </a:xfrm>
          <a:prstGeom prst="rect">
            <a:avLst/>
          </a:prstGeom>
        </p:spPr>
      </p:pic>
      <p:pic>
        <p:nvPicPr>
          <p:cNvPr id="13" name="Picture 1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000739" y="3551121"/>
            <a:ext cx="773358" cy="178872"/>
          </a:xfrm>
          <a:prstGeom prst="rect">
            <a:avLst/>
          </a:prstGeom>
        </p:spPr>
      </p:pic>
      <p:pic>
        <p:nvPicPr>
          <p:cNvPr id="3" name="Picture 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727694" y="1019950"/>
            <a:ext cx="867119" cy="1337925"/>
          </a:xfrm>
          <a:prstGeom prst="rect">
            <a:avLst/>
          </a:prstGeom>
        </p:spPr>
      </p:pic>
      <p:sp>
        <p:nvSpPr>
          <p:cNvPr id="4" name="TextBox 3"/>
          <p:cNvSpPr txBox="1"/>
          <p:nvPr/>
        </p:nvSpPr>
        <p:spPr>
          <a:xfrm>
            <a:off x="4475805" y="2498048"/>
            <a:ext cx="1674363" cy="6463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atinLnBrk="1" hangingPunct="0"/>
            <a:r>
              <a:rPr lang="en-US" sz="1200" b="1" dirty="0" err="1" smtClean="0">
                <a:solidFill>
                  <a:srgbClr val="4D4D4D"/>
                </a:solidFill>
                <a:uFill>
                  <a:solidFill>
                    <a:srgbClr val="4D4D4D"/>
                  </a:solidFill>
                </a:uFill>
                <a:ea typeface="Arial"/>
                <a:cs typeface="Arial"/>
                <a:sym typeface="Arial"/>
              </a:rPr>
              <a:t>DZone</a:t>
            </a:r>
            <a:r>
              <a:rPr lang="en-US" sz="1200" b="1" dirty="0" smtClean="0">
                <a:solidFill>
                  <a:srgbClr val="4D4D4D"/>
                </a:solidFill>
                <a:uFill>
                  <a:solidFill>
                    <a:srgbClr val="4D4D4D"/>
                  </a:solidFill>
                </a:uFill>
                <a:ea typeface="Arial"/>
                <a:cs typeface="Arial"/>
                <a:sym typeface="Arial"/>
              </a:rPr>
              <a:t> </a:t>
            </a:r>
            <a:r>
              <a:rPr kumimoji="0" lang="en-US" sz="1200" b="1" i="0" u="none" strike="noStrike" cap="none" spc="0" normalizeH="0" baseline="0" dirty="0" smtClean="0">
                <a:ln>
                  <a:noFill/>
                </a:ln>
                <a:solidFill>
                  <a:srgbClr val="4D4D4D"/>
                </a:solidFill>
                <a:effectLst/>
                <a:uFill>
                  <a:solidFill>
                    <a:srgbClr val="4D4D4D"/>
                  </a:solidFill>
                </a:uFill>
                <a:latin typeface="Arial"/>
                <a:ea typeface="Arial"/>
                <a:cs typeface="Arial"/>
                <a:sym typeface="Arial"/>
              </a:rPr>
              <a:t>Enterprise</a:t>
            </a:r>
          </a:p>
          <a:p>
            <a:pPr latinLnBrk="1" hangingPunct="0"/>
            <a:r>
              <a:rPr kumimoji="0" lang="en-US" sz="1200" b="1" i="0" u="none" strike="noStrike" cap="none" spc="0" normalizeH="0" baseline="0" dirty="0" smtClean="0">
                <a:ln>
                  <a:noFill/>
                </a:ln>
                <a:solidFill>
                  <a:srgbClr val="4D4D4D"/>
                </a:solidFill>
                <a:effectLst/>
                <a:uFill>
                  <a:solidFill>
                    <a:srgbClr val="4D4D4D"/>
                  </a:solidFill>
                </a:uFill>
                <a:latin typeface="Arial"/>
                <a:ea typeface="Arial"/>
                <a:cs typeface="Arial"/>
                <a:sym typeface="Arial"/>
              </a:rPr>
              <a:t>Integration </a:t>
            </a:r>
            <a:r>
              <a:rPr kumimoji="0" lang="en-US" sz="1200" b="1" i="0" u="none" strike="noStrike" cap="none" spc="0" normalizeH="0" dirty="0" smtClean="0">
                <a:ln>
                  <a:noFill/>
                </a:ln>
                <a:solidFill>
                  <a:srgbClr val="4D4D4D"/>
                </a:solidFill>
                <a:effectLst/>
                <a:uFill>
                  <a:solidFill>
                    <a:srgbClr val="4D4D4D"/>
                  </a:solidFill>
                </a:uFill>
                <a:latin typeface="Arial"/>
                <a:ea typeface="Arial"/>
                <a:cs typeface="Arial"/>
                <a:sym typeface="Arial"/>
              </a:rPr>
              <a:t>survey </a:t>
            </a:r>
          </a:p>
          <a:p>
            <a:pPr latinLnBrk="1" hangingPunct="0"/>
            <a:r>
              <a:rPr kumimoji="0" lang="en-US" sz="1200" b="1" i="0" u="none" strike="noStrike" cap="none" spc="0" normalizeH="0" dirty="0" smtClean="0">
                <a:ln>
                  <a:noFill/>
                </a:ln>
                <a:solidFill>
                  <a:srgbClr val="4D4D4D"/>
                </a:solidFill>
                <a:effectLst/>
                <a:uFill>
                  <a:solidFill>
                    <a:srgbClr val="4D4D4D"/>
                  </a:solidFill>
                </a:uFill>
                <a:latin typeface="Arial"/>
                <a:ea typeface="Arial"/>
                <a:cs typeface="Arial"/>
                <a:sym typeface="Arial"/>
              </a:rPr>
              <a:t>market leader 2014 </a:t>
            </a:r>
            <a:endParaRPr kumimoji="0" lang="en-US" sz="1200" b="1" i="0" u="none" strike="noStrike" cap="none" spc="0" normalizeH="0" baseline="0" dirty="0">
              <a:ln>
                <a:noFill/>
              </a:ln>
              <a:solidFill>
                <a:srgbClr val="4D4D4D"/>
              </a:solidFill>
              <a:effectLst/>
              <a:uFill>
                <a:solidFill>
                  <a:srgbClr val="4D4D4D"/>
                </a:solidFill>
              </a:uFill>
              <a:latin typeface="Arial"/>
              <a:ea typeface="Arial"/>
              <a:cs typeface="Arial"/>
              <a:sym typeface="Arial"/>
            </a:endParaRPr>
          </a:p>
        </p:txBody>
      </p:sp>
      <p:pic>
        <p:nvPicPr>
          <p:cNvPr id="14" name="Picture 13" descr="Screen Shot 2016-03-01 at 5.49.15 P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19461" y="1018107"/>
            <a:ext cx="2078220" cy="1973612"/>
          </a:xfrm>
          <a:prstGeom prst="rect">
            <a:avLst/>
          </a:prstGeom>
        </p:spPr>
      </p:pic>
      <p:sp>
        <p:nvSpPr>
          <p:cNvPr id="15" name="Rectangle 14"/>
          <p:cNvSpPr/>
          <p:nvPr/>
        </p:nvSpPr>
        <p:spPr>
          <a:xfrm>
            <a:off x="8550234" y="833819"/>
            <a:ext cx="523483" cy="40721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creen Shot 2016-03-01 at 5.52.38 PM.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5411" y="2017100"/>
            <a:ext cx="3034267" cy="1255154"/>
          </a:xfrm>
          <a:prstGeom prst="rect">
            <a:avLst/>
          </a:prstGeom>
        </p:spPr>
      </p:pic>
    </p:spTree>
    <p:extLst>
      <p:ext uri="{BB962C8B-B14F-4D97-AF65-F5344CB8AC3E}">
        <p14:creationId xmlns:p14="http://schemas.microsoft.com/office/powerpoint/2010/main" val="246257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p:cNvSpPr>
          <p:nvPr>
            <p:ph type="title"/>
          </p:nvPr>
        </p:nvSpPr>
        <p:spPr/>
        <p:txBody>
          <a:bodyPr/>
          <a:lstStyle/>
          <a:p>
            <a:r>
              <a:rPr lang="en-US" sz="2800" dirty="0" smtClean="0"/>
              <a:t>4 Minute Video: </a:t>
            </a:r>
            <a:r>
              <a:rPr lang="en-US" sz="2800" dirty="0"/>
              <a:t>W</a:t>
            </a:r>
            <a:r>
              <a:rPr lang="en-US" sz="2800" dirty="0" smtClean="0"/>
              <a:t>hy Google, New Relic, </a:t>
            </a:r>
            <a:r>
              <a:rPr lang="en-US" sz="2800" dirty="0" err="1" smtClean="0"/>
              <a:t>WestPac</a:t>
            </a:r>
            <a:r>
              <a:rPr lang="en-US" sz="2800" dirty="0"/>
              <a:t> </a:t>
            </a:r>
            <a:r>
              <a:rPr lang="en-US" sz="2800" dirty="0" smtClean="0"/>
              <a:t>&amp; eHarmony, all use Spring</a:t>
            </a:r>
            <a:endParaRPr lang="en-US" sz="2800" dirty="0"/>
          </a:p>
        </p:txBody>
      </p:sp>
      <p:pic>
        <p:nvPicPr>
          <p:cNvPr id="2" name="Picture 1" descr="Screen Shot 2016-03-01 at 7.45.18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9005" y="1493526"/>
            <a:ext cx="4122974" cy="22535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836743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933533" y="2016836"/>
            <a:ext cx="4778197" cy="474445"/>
          </a:xfrm>
        </p:spPr>
        <p:txBody>
          <a:bodyPr/>
          <a:lstStyle/>
          <a:p>
            <a:pPr lvl="0"/>
            <a:r>
              <a:rPr lang="en-US" dirty="0" smtClean="0">
                <a:solidFill>
                  <a:schemeClr val="tx1"/>
                </a:solidFill>
              </a:rPr>
              <a:t>Appendix</a:t>
            </a:r>
            <a:endParaRPr lang="en" dirty="0"/>
          </a:p>
        </p:txBody>
      </p:sp>
    </p:spTree>
    <p:extLst>
      <p:ext uri="{BB962C8B-B14F-4D97-AF65-F5344CB8AC3E}">
        <p14:creationId xmlns:p14="http://schemas.microsoft.com/office/powerpoint/2010/main" val="302412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Spring: </a:t>
            </a:r>
            <a:r>
              <a:rPr lang="en-US" sz="2800" i="1" dirty="0" smtClean="0"/>
              <a:t>More popular than Java EE by # of jobs</a:t>
            </a:r>
            <a:endParaRPr lang="en-US" sz="2800" dirty="0"/>
          </a:p>
        </p:txBody>
      </p:sp>
      <p:sp>
        <p:nvSpPr>
          <p:cNvPr id="4" name="Rectangle 3">
            <a:hlinkClick r:id="rId3"/>
          </p:cNvPr>
          <p:cNvSpPr/>
          <p:nvPr/>
        </p:nvSpPr>
        <p:spPr>
          <a:xfrm>
            <a:off x="358487" y="3891917"/>
            <a:ext cx="8654921" cy="738664"/>
          </a:xfrm>
          <a:prstGeom prst="rect">
            <a:avLst/>
          </a:prstGeom>
        </p:spPr>
        <p:txBody>
          <a:bodyPr wrap="square">
            <a:spAutoFit/>
          </a:bodyPr>
          <a:lstStyle/>
          <a:p>
            <a:r>
              <a:rPr lang="en-US" sz="1400" dirty="0" smtClean="0"/>
              <a:t>Source: </a:t>
            </a:r>
            <a:r>
              <a:rPr lang="en-US" sz="1400" dirty="0" err="1" smtClean="0"/>
              <a:t>Indeed.com</a:t>
            </a:r>
            <a:r>
              <a:rPr lang="en-US" sz="1400" dirty="0" smtClean="0"/>
              <a:t>, world’s largest job site </a:t>
            </a:r>
          </a:p>
          <a:p>
            <a:r>
              <a:rPr lang="en-US" sz="1400" dirty="0"/>
              <a:t>http://</a:t>
            </a:r>
            <a:r>
              <a:rPr lang="en-US" sz="1400" dirty="0" err="1"/>
              <a:t>www.indeed.com</a:t>
            </a:r>
            <a:r>
              <a:rPr lang="en-US" sz="1400" dirty="0"/>
              <a:t>/</a:t>
            </a:r>
            <a:r>
              <a:rPr lang="en-US" sz="1400" dirty="0" err="1"/>
              <a:t>jobtrends?q</a:t>
            </a:r>
            <a:r>
              <a:rPr lang="en-US" sz="1400" dirty="0"/>
              <a:t>=JEE%2C+J2EE%2C+%22Java+EE%22%2C+Spring&amp;l</a:t>
            </a:r>
            <a:r>
              <a:rPr lang="en-US" sz="1400" dirty="0" smtClean="0"/>
              <a:t>=</a:t>
            </a:r>
          </a:p>
          <a:p>
            <a:r>
              <a:rPr lang="en-US" sz="1400" dirty="0" smtClean="0"/>
              <a:t>March 2016 </a:t>
            </a:r>
            <a:endParaRPr lang="en-US" sz="1400" dirty="0"/>
          </a:p>
        </p:txBody>
      </p:sp>
      <p:pic>
        <p:nvPicPr>
          <p:cNvPr id="5" name="Picture 4" descr="inde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7602" y="832694"/>
            <a:ext cx="5049490" cy="3118536"/>
          </a:xfrm>
          <a:prstGeom prst="rect">
            <a:avLst/>
          </a:prstGeom>
        </p:spPr>
      </p:pic>
    </p:spTree>
    <p:extLst>
      <p:ext uri="{BB962C8B-B14F-4D97-AF65-F5344CB8AC3E}">
        <p14:creationId xmlns:p14="http://schemas.microsoft.com/office/powerpoint/2010/main" val="40302160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16x9_internal_040113 (2)">
  <a:themeElements>
    <a:clrScheme name="Pivotal 2">
      <a:dk1>
        <a:srgbClr val="00685D"/>
      </a:dk1>
      <a:lt1>
        <a:srgbClr val="FFFFFF"/>
      </a:lt1>
      <a:dk2>
        <a:srgbClr val="000000"/>
      </a:dk2>
      <a:lt2>
        <a:srgbClr val="4D4D4D"/>
      </a:lt2>
      <a:accent1>
        <a:srgbClr val="AEBF2F"/>
      </a:accent1>
      <a:accent2>
        <a:srgbClr val="3EA7BC"/>
      </a:accent2>
      <a:accent3>
        <a:srgbClr val="F16F3B"/>
      </a:accent3>
      <a:accent4>
        <a:srgbClr val="007CA2"/>
      </a:accent4>
      <a:accent5>
        <a:srgbClr val="000000"/>
      </a:accent5>
      <a:accent6>
        <a:srgbClr val="FFFFFF"/>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2.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ivotal_PPT_Template_16x9_external_04_2014">
  <a:themeElements>
    <a:clrScheme name="Custom 11">
      <a:dk1>
        <a:srgbClr val="4C4C4C"/>
      </a:dk1>
      <a:lt1>
        <a:srgbClr val="FFFFFF"/>
      </a:lt1>
      <a:dk2>
        <a:srgbClr val="008881"/>
      </a:dk2>
      <a:lt2>
        <a:srgbClr val="000000"/>
      </a:lt2>
      <a:accent1>
        <a:srgbClr val="00878A"/>
      </a:accent1>
      <a:accent2>
        <a:srgbClr val="00AE9E"/>
      </a:accent2>
      <a:accent3>
        <a:srgbClr val="1F6FB8"/>
      </a:accent3>
      <a:accent4>
        <a:srgbClr val="1DA6B4"/>
      </a:accent4>
      <a:accent5>
        <a:srgbClr val="592D63"/>
      </a:accent5>
      <a:accent6>
        <a:srgbClr val="FEBE4D"/>
      </a:accent6>
      <a:hlink>
        <a:srgbClr val="84CFD7"/>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4.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22393</TotalTime>
  <Words>783</Words>
  <Application>Microsoft Macintosh PowerPoint</Application>
  <PresentationFormat>On-screen Show (16:9)</PresentationFormat>
  <Paragraphs>75</Paragraphs>
  <Slides>13</Slides>
  <Notes>12</Notes>
  <HiddenSlides>0</HiddenSlides>
  <MMClips>0</MMClips>
  <ScaleCrop>false</ScaleCrop>
  <HeadingPairs>
    <vt:vector size="4" baseType="variant">
      <vt:variant>
        <vt:lpstr>Theme</vt:lpstr>
      </vt:variant>
      <vt:variant>
        <vt:i4>3</vt:i4>
      </vt:variant>
      <vt:variant>
        <vt:lpstr>Slide Titles</vt:lpstr>
      </vt:variant>
      <vt:variant>
        <vt:i4>13</vt:i4>
      </vt:variant>
    </vt:vector>
  </HeadingPairs>
  <TitlesOfParts>
    <vt:vector size="16" baseType="lpstr">
      <vt:lpstr>Pivotal_interim_16x9_internal_040113 (2)</vt:lpstr>
      <vt:lpstr>Pivotal Main</vt:lpstr>
      <vt:lpstr>Pivotal_PPT_Template_16x9_external_04_2014</vt:lpstr>
      <vt:lpstr>Spring Industry Leadership and Proof Points</vt:lpstr>
      <vt:lpstr>Spring at a Glance</vt:lpstr>
      <vt:lpstr>Innovation Speed in Java WINS</vt:lpstr>
      <vt:lpstr>Spring Boot Adoption </vt:lpstr>
      <vt:lpstr>Apache Tomcat LEADERSHIP</vt:lpstr>
      <vt:lpstr>Industry LEADERSHIP</vt:lpstr>
      <vt:lpstr>4 Minute Video: Why Google, New Relic, WestPac &amp; eHarmony, all use Spring</vt:lpstr>
      <vt:lpstr>Appendix</vt:lpstr>
      <vt:lpstr>Spring: More popular than Java EE by # of jobs</vt:lpstr>
      <vt:lpstr>Spring: More popular than Java EE by # of searches</vt:lpstr>
      <vt:lpstr>Spring: More popular than Java channel (!)  by # of video subscribers &amp; views</vt:lpstr>
      <vt:lpstr>Spring: 3x more SO questions tagged than Java EE</vt:lpstr>
      <vt:lpstr>Spring: More popular than Java EE by social media</vt:lpstr>
    </vt:vector>
  </TitlesOfParts>
  <Company>EMC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EMC</dc:creator>
  <cp:lastModifiedBy>Pieter Humphrey</cp:lastModifiedBy>
  <cp:revision>616</cp:revision>
  <dcterms:created xsi:type="dcterms:W3CDTF">2013-04-01T23:04:03Z</dcterms:created>
  <dcterms:modified xsi:type="dcterms:W3CDTF">2016-07-19T02:45:46Z</dcterms:modified>
</cp:coreProperties>
</file>